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arlow Bold" panose="020B0604020202020204" charset="-93"/>
      <p:regular r:id="rId23"/>
    </p:embeddedFont>
    <p:embeddedFont>
      <p:font typeface="Montserrat" panose="00000500000000000000" pitchFamily="2" charset="-93"/>
      <p:regular r:id="rId24"/>
    </p:embeddedFont>
    <p:embeddedFont>
      <p:font typeface="Montserrat Bold" panose="00000800000000000000" charset="-93"/>
      <p:regular r:id="rId25"/>
    </p:embeddedFont>
    <p:embeddedFont>
      <p:font typeface="Times New Roman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1.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sv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sv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Freeform 5" descr="preencoded.png"/>
          <p:cNvSpPr/>
          <p:nvPr/>
        </p:nvSpPr>
        <p:spPr>
          <a:xfrm>
            <a:off x="11087100" y="0"/>
            <a:ext cx="7200900" cy="10287000"/>
          </a:xfrm>
          <a:custGeom>
            <a:avLst/>
            <a:gdLst/>
            <a:ahLst/>
            <a:cxnLst/>
            <a:rect l="l" t="t" r="r" b="b"/>
            <a:pathLst>
              <a:path w="7200900" h="10287000">
                <a:moveTo>
                  <a:pt x="0" y="0"/>
                </a:moveTo>
                <a:lnTo>
                  <a:pt x="7200900" y="0"/>
                </a:lnTo>
                <a:lnTo>
                  <a:pt x="7200900" y="10287000"/>
                </a:lnTo>
                <a:lnTo>
                  <a:pt x="0" y="10287000"/>
                </a:lnTo>
                <a:lnTo>
                  <a:pt x="0" y="0"/>
                </a:lnTo>
                <a:close/>
              </a:path>
            </a:pathLst>
          </a:custGeom>
          <a:blipFill>
            <a:blip r:embed="rId4"/>
            <a:stretch>
              <a:fillRect/>
            </a:stretch>
          </a:blipFill>
        </p:spPr>
        <p:txBody>
          <a:bodyPr/>
          <a:lstStyle/>
          <a:p>
            <a:endParaRPr lang="vi-VN"/>
          </a:p>
        </p:txBody>
      </p:sp>
      <p:sp>
        <p:nvSpPr>
          <p:cNvPr id="6" name="TextBox 6"/>
          <p:cNvSpPr txBox="1"/>
          <p:nvPr/>
        </p:nvSpPr>
        <p:spPr>
          <a:xfrm>
            <a:off x="947890" y="3103662"/>
            <a:ext cx="9534230" cy="1854253"/>
          </a:xfrm>
          <a:prstGeom prst="rect">
            <a:avLst/>
          </a:prstGeom>
        </p:spPr>
        <p:txBody>
          <a:bodyPr lIns="0" tIns="0" rIns="0" bIns="0" rtlCol="0" anchor="t">
            <a:spAutoFit/>
          </a:bodyPr>
          <a:lstStyle/>
          <a:p>
            <a:pPr algn="ctr">
              <a:lnSpc>
                <a:spcPts val="7253"/>
              </a:lnSpc>
            </a:pPr>
            <a:r>
              <a:rPr lang="en-US" sz="5774" b="1">
                <a:solidFill>
                  <a:srgbClr val="2E3C4E"/>
                </a:solidFill>
                <a:latin typeface="Times New Roman Bold"/>
                <a:ea typeface="Times New Roman Bold"/>
                <a:cs typeface="Times New Roman Bold"/>
                <a:sym typeface="Times New Roman Bold"/>
              </a:rPr>
              <a:t>XÂY DỰNG HỆ THỐNG</a:t>
            </a:r>
          </a:p>
          <a:p>
            <a:pPr algn="ctr">
              <a:lnSpc>
                <a:spcPts val="7255"/>
              </a:lnSpc>
            </a:pPr>
            <a:r>
              <a:rPr lang="en-US" sz="5774" b="1">
                <a:solidFill>
                  <a:srgbClr val="2E3C4E"/>
                </a:solidFill>
                <a:latin typeface="Times New Roman Bold"/>
                <a:ea typeface="Times New Roman Bold"/>
                <a:cs typeface="Times New Roman Bold"/>
                <a:sym typeface="Times New Roman Bold"/>
              </a:rPr>
              <a:t>QUẨN LÝ SÂN CẦU LÔNG</a:t>
            </a:r>
          </a:p>
        </p:txBody>
      </p:sp>
      <p:sp>
        <p:nvSpPr>
          <p:cNvPr id="7" name="TextBox 7"/>
          <p:cNvSpPr txBox="1"/>
          <p:nvPr/>
        </p:nvSpPr>
        <p:spPr>
          <a:xfrm>
            <a:off x="947890" y="5843740"/>
            <a:ext cx="9534230" cy="378252"/>
          </a:xfrm>
          <a:prstGeom prst="rect">
            <a:avLst/>
          </a:prstGeom>
        </p:spPr>
        <p:txBody>
          <a:bodyPr lIns="0" tIns="0" rIns="0" bIns="0" rtlCol="0" anchor="t">
            <a:spAutoFit/>
          </a:bodyPr>
          <a:lstStyle/>
          <a:p>
            <a:pPr marL="303510" lvl="1" indent="-151755" algn="l">
              <a:lnSpc>
                <a:spcPts val="3261"/>
              </a:lnSpc>
              <a:buFont typeface="Arial"/>
              <a:buChar char="•"/>
            </a:pP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Sinh viên thực hiện:</a:t>
            </a:r>
            <a:r>
              <a:rPr lang="en-US" sz="2012">
                <a:solidFill>
                  <a:srgbClr val="384653"/>
                </a:solidFill>
                <a:latin typeface="Times New Roman" panose="02020603050405020304" pitchFamily="18" charset="0"/>
                <a:ea typeface="Montserrat"/>
                <a:cs typeface="Times New Roman" panose="02020603050405020304" pitchFamily="18" charset="0"/>
                <a:sym typeface="Montserrat"/>
              </a:rPr>
              <a:t> Trần Quốc Khánh</a:t>
            </a:r>
          </a:p>
        </p:txBody>
      </p:sp>
      <p:sp>
        <p:nvSpPr>
          <p:cNvPr id="8" name="TextBox 8"/>
          <p:cNvSpPr txBox="1"/>
          <p:nvPr/>
        </p:nvSpPr>
        <p:spPr>
          <a:xfrm>
            <a:off x="947890" y="6908164"/>
            <a:ext cx="9534230" cy="378252"/>
          </a:xfrm>
          <a:prstGeom prst="rect">
            <a:avLst/>
          </a:prstGeom>
        </p:spPr>
        <p:txBody>
          <a:bodyPr lIns="0" tIns="0" rIns="0" bIns="0" rtlCol="0" anchor="t">
            <a:spAutoFit/>
          </a:bodyPr>
          <a:lstStyle/>
          <a:p>
            <a:pPr marL="303510" lvl="1" indent="-151755" algn="l">
              <a:lnSpc>
                <a:spcPts val="3261"/>
              </a:lnSpc>
              <a:buFont typeface="Arial"/>
              <a:buChar char="•"/>
            </a:pPr>
            <a:r>
              <a:rPr lang="en-US" sz="2012" b="1" err="1">
                <a:solidFill>
                  <a:srgbClr val="384653"/>
                </a:solidFill>
                <a:latin typeface="Times New Roman" panose="02020603050405020304" pitchFamily="18" charset="0"/>
                <a:ea typeface="Montserrat Bold"/>
                <a:cs typeface="Times New Roman" panose="02020603050405020304" pitchFamily="18" charset="0"/>
                <a:sym typeface="Montserrat Bold"/>
              </a:rPr>
              <a:t>Lớp</a:t>
            </a: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a:t>
            </a:r>
            <a:r>
              <a:rPr lang="en-US" sz="2012">
                <a:solidFill>
                  <a:srgbClr val="384653"/>
                </a:solidFill>
                <a:latin typeface="Times New Roman" panose="02020603050405020304" pitchFamily="18" charset="0"/>
                <a:ea typeface="Montserrat"/>
                <a:cs typeface="Times New Roman" panose="02020603050405020304" pitchFamily="18" charset="0"/>
                <a:sym typeface="Montserrat"/>
              </a:rPr>
              <a:t> DA23TTC</a:t>
            </a:r>
          </a:p>
        </p:txBody>
      </p:sp>
      <p:sp>
        <p:nvSpPr>
          <p:cNvPr id="9" name="TextBox 9"/>
          <p:cNvSpPr txBox="1"/>
          <p:nvPr/>
        </p:nvSpPr>
        <p:spPr>
          <a:xfrm>
            <a:off x="947890" y="7392351"/>
            <a:ext cx="5300510" cy="377860"/>
          </a:xfrm>
          <a:prstGeom prst="rect">
            <a:avLst/>
          </a:prstGeom>
        </p:spPr>
        <p:txBody>
          <a:bodyPr wrap="square" lIns="0" tIns="0" rIns="0" bIns="0" rtlCol="0" anchor="t">
            <a:spAutoFit/>
          </a:bodyPr>
          <a:lstStyle/>
          <a:p>
            <a:pPr marL="303510" lvl="1" indent="-151755" algn="l">
              <a:lnSpc>
                <a:spcPts val="3261"/>
              </a:lnSpc>
              <a:buFont typeface="Arial"/>
              <a:buChar char="•"/>
            </a:pPr>
            <a:r>
              <a:rPr lang="en-US" sz="2012" b="1" err="1">
                <a:solidFill>
                  <a:srgbClr val="384653"/>
                </a:solidFill>
                <a:latin typeface="Times New Roman" panose="02020603050405020304" pitchFamily="18" charset="0"/>
                <a:ea typeface="Montserrat Bold"/>
                <a:cs typeface="Times New Roman" panose="02020603050405020304" pitchFamily="18" charset="0"/>
                <a:sym typeface="Montserrat Bold"/>
              </a:rPr>
              <a:t>Giảng</a:t>
            </a: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 viên </a:t>
            </a:r>
            <a:r>
              <a:rPr lang="en-US" sz="2012" b="1" err="1">
                <a:solidFill>
                  <a:srgbClr val="384653"/>
                </a:solidFill>
                <a:latin typeface="Times New Roman" panose="02020603050405020304" pitchFamily="18" charset="0"/>
                <a:ea typeface="Montserrat Bold"/>
                <a:cs typeface="Times New Roman" panose="02020603050405020304" pitchFamily="18" charset="0"/>
                <a:sym typeface="Montserrat Bold"/>
              </a:rPr>
              <a:t>hướng</a:t>
            </a: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 </a:t>
            </a:r>
            <a:r>
              <a:rPr lang="en-US" sz="2012" b="1" err="1">
                <a:solidFill>
                  <a:srgbClr val="384653"/>
                </a:solidFill>
                <a:latin typeface="Times New Roman" panose="02020603050405020304" pitchFamily="18" charset="0"/>
                <a:ea typeface="Montserrat Bold"/>
                <a:cs typeface="Times New Roman" panose="02020603050405020304" pitchFamily="18" charset="0"/>
                <a:sym typeface="Montserrat Bold"/>
              </a:rPr>
              <a:t>dẫn</a:t>
            </a: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a:t>
            </a:r>
            <a:r>
              <a:rPr lang="en-US" sz="2012">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12" err="1">
                <a:solidFill>
                  <a:srgbClr val="384653"/>
                </a:solidFill>
                <a:latin typeface="Times New Roman" panose="02020603050405020304" pitchFamily="18" charset="0"/>
                <a:ea typeface="Montserrat"/>
                <a:cs typeface="Times New Roman" panose="02020603050405020304" pitchFamily="18" charset="0"/>
                <a:sym typeface="Montserrat"/>
              </a:rPr>
              <a:t>Ths.Trần</a:t>
            </a:r>
            <a:r>
              <a:rPr lang="en-US" sz="2012">
                <a:solidFill>
                  <a:srgbClr val="384653"/>
                </a:solidFill>
                <a:latin typeface="Times New Roman" panose="02020603050405020304" pitchFamily="18" charset="0"/>
                <a:ea typeface="Montserrat"/>
                <a:cs typeface="Times New Roman" panose="02020603050405020304" pitchFamily="18" charset="0"/>
                <a:sym typeface="Montserrat"/>
              </a:rPr>
              <a:t> Văn Nam</a:t>
            </a:r>
          </a:p>
        </p:txBody>
      </p:sp>
      <p:sp>
        <p:nvSpPr>
          <p:cNvPr id="10" name="TextBox 10"/>
          <p:cNvSpPr txBox="1"/>
          <p:nvPr/>
        </p:nvSpPr>
        <p:spPr>
          <a:xfrm>
            <a:off x="947890" y="6323564"/>
            <a:ext cx="9534230" cy="378252"/>
          </a:xfrm>
          <a:prstGeom prst="rect">
            <a:avLst/>
          </a:prstGeom>
        </p:spPr>
        <p:txBody>
          <a:bodyPr lIns="0" tIns="0" rIns="0" bIns="0" rtlCol="0" anchor="t">
            <a:spAutoFit/>
          </a:bodyPr>
          <a:lstStyle/>
          <a:p>
            <a:pPr marL="303510" lvl="1" indent="-151755" algn="l">
              <a:lnSpc>
                <a:spcPts val="3261"/>
              </a:lnSpc>
              <a:buFont typeface="Arial"/>
              <a:buChar char="•"/>
            </a:pPr>
            <a:r>
              <a:rPr lang="en-US" sz="2012" b="1">
                <a:solidFill>
                  <a:srgbClr val="384653"/>
                </a:solidFill>
                <a:latin typeface="Times New Roman" panose="02020603050405020304" pitchFamily="18" charset="0"/>
                <a:ea typeface="Montserrat Bold"/>
                <a:cs typeface="Times New Roman" panose="02020603050405020304" pitchFamily="18" charset="0"/>
                <a:sym typeface="Montserrat Bold"/>
              </a:rPr>
              <a:t>MSSV:</a:t>
            </a:r>
            <a:r>
              <a:rPr lang="en-US" sz="2012">
                <a:solidFill>
                  <a:srgbClr val="384653"/>
                </a:solidFill>
                <a:latin typeface="Times New Roman" panose="02020603050405020304" pitchFamily="18" charset="0"/>
                <a:ea typeface="Montserrat"/>
                <a:cs typeface="Times New Roman" panose="02020603050405020304" pitchFamily="18" charset="0"/>
                <a:sym typeface="Montserrat"/>
              </a:rPr>
              <a:t> 110123116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9068"/>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692796" y="775276"/>
            <a:ext cx="6774809" cy="436017"/>
          </a:xfrm>
          <a:prstGeom prst="rect">
            <a:avLst/>
          </a:prstGeom>
        </p:spPr>
        <p:txBody>
          <a:bodyPr wrap="square" lIns="0" tIns="0" rIns="0" bIns="0" rtlCol="0" anchor="t">
            <a:spAutoFit/>
          </a:bodyPr>
          <a:lstStyle/>
          <a:p>
            <a:pPr algn="l">
              <a:lnSpc>
                <a:spcPts val="3437"/>
              </a:lnSpc>
            </a:pPr>
            <a:r>
              <a:rPr lang="en-US" sz="4400" b="1" err="1">
                <a:solidFill>
                  <a:srgbClr val="2E3C4E"/>
                </a:solidFill>
                <a:latin typeface="Barlow Bold"/>
                <a:ea typeface="Barlow Bold"/>
                <a:cs typeface="Barlow Bold"/>
                <a:sym typeface="Barlow Bold"/>
              </a:rPr>
              <a:t>Yêu</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cầu</a:t>
            </a:r>
            <a:r>
              <a:rPr lang="en-US" sz="4400" b="1">
                <a:solidFill>
                  <a:srgbClr val="2E3C4E"/>
                </a:solidFill>
                <a:latin typeface="Barlow Bold"/>
                <a:ea typeface="Barlow Bold"/>
                <a:cs typeface="Barlow Bold"/>
                <a:sym typeface="Barlow Bold"/>
              </a:rPr>
              <a:t> chức năng</a:t>
            </a:r>
          </a:p>
        </p:txBody>
      </p:sp>
      <p:sp>
        <p:nvSpPr>
          <p:cNvPr id="6" name="TextBox 6"/>
          <p:cNvSpPr txBox="1"/>
          <p:nvPr/>
        </p:nvSpPr>
        <p:spPr>
          <a:xfrm>
            <a:off x="692796" y="1468753"/>
            <a:ext cx="17207208" cy="220573"/>
          </a:xfrm>
          <a:prstGeom prst="rect">
            <a:avLst/>
          </a:prstGeom>
        </p:spPr>
        <p:txBody>
          <a:bodyPr lIns="0" tIns="0" rIns="0" bIns="0" rtlCol="0" anchor="t">
            <a:spAutoFit/>
          </a:bodyPr>
          <a:lstStyle/>
          <a:p>
            <a:pPr algn="l">
              <a:lnSpc>
                <a:spcPts val="1687"/>
              </a:lnSpc>
            </a:pPr>
            <a:r>
              <a:rPr lang="en-US">
                <a:solidFill>
                  <a:srgbClr val="384653"/>
                </a:solidFill>
                <a:latin typeface="Montserrat"/>
                <a:ea typeface="Montserrat"/>
                <a:cs typeface="Montserrat"/>
                <a:sym typeface="Montserrat"/>
              </a:rPr>
              <a:t>Hệ thống quản </a:t>
            </a:r>
            <a:r>
              <a:rPr lang="en-US" err="1">
                <a:solidFill>
                  <a:srgbClr val="384653"/>
                </a:solidFill>
                <a:latin typeface="Montserrat"/>
                <a:ea typeface="Montserrat"/>
                <a:cs typeface="Montserrat"/>
                <a:sym typeface="Montserrat"/>
              </a:rPr>
              <a:t>lý</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sân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cầu</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lông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được</a:t>
            </a:r>
            <a:r>
              <a:rPr lang="en-US">
                <a:solidFill>
                  <a:srgbClr val="384653"/>
                </a:solidFill>
                <a:latin typeface="Montserrat"/>
                <a:ea typeface="Montserrat"/>
                <a:cs typeface="Montserrat"/>
                <a:sym typeface="Montserrat"/>
              </a:rPr>
              <a:t> phát triển </a:t>
            </a:r>
            <a:r>
              <a:rPr lang="en-US" err="1">
                <a:solidFill>
                  <a:srgbClr val="384653"/>
                </a:solidFill>
                <a:latin typeface="Montserrat"/>
                <a:ea typeface="Montserrat"/>
                <a:cs typeface="Montserrat"/>
                <a:sym typeface="Montserrat"/>
              </a:rPr>
              <a:t>với</a:t>
            </a:r>
            <a:r>
              <a:rPr lang="en-US">
                <a:solidFill>
                  <a:srgbClr val="384653"/>
                </a:solidFill>
                <a:latin typeface="Montserrat"/>
                <a:ea typeface="Montserrat"/>
                <a:cs typeface="Montserrat"/>
                <a:sym typeface="Montserrat"/>
              </a:rPr>
              <a:t> các chức năng </a:t>
            </a:r>
            <a:r>
              <a:rPr lang="en-US" err="1">
                <a:solidFill>
                  <a:srgbClr val="384653"/>
                </a:solidFill>
                <a:latin typeface="Montserrat"/>
                <a:ea typeface="Montserrat"/>
                <a:cs typeface="Montserrat"/>
                <a:sym typeface="Montserrat"/>
              </a:rPr>
              <a:t>cụ</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thể</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nhằm</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đáp</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ứng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nhu</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cầu</a:t>
            </a:r>
            <a:r>
              <a:rPr lang="en-US">
                <a:solidFill>
                  <a:srgbClr val="384653"/>
                </a:solidFill>
                <a:latin typeface="Montserrat"/>
                <a:ea typeface="Montserrat"/>
                <a:cs typeface="Montserrat"/>
                <a:sym typeface="Montserrat"/>
              </a:rPr>
              <a:t> của </a:t>
            </a:r>
            <a:r>
              <a:rPr lang="en-US" err="1">
                <a:solidFill>
                  <a:srgbClr val="384653"/>
                </a:solidFill>
                <a:latin typeface="Montserrat"/>
                <a:ea typeface="Montserrat"/>
                <a:cs typeface="Montserrat"/>
                <a:sym typeface="Montserrat"/>
              </a:rPr>
              <a:t>cả</a:t>
            </a:r>
            <a:r>
              <a:rPr lang="en-US">
                <a:solidFill>
                  <a:srgbClr val="384653"/>
                </a:solidFill>
                <a:latin typeface="Montserrat"/>
                <a:ea typeface="Montserrat"/>
                <a:cs typeface="Montserrat"/>
                <a:sym typeface="Montserrat"/>
              </a:rPr>
              <a:t> quản </a:t>
            </a:r>
            <a:r>
              <a:rPr lang="en-US" err="1">
                <a:solidFill>
                  <a:srgbClr val="384653"/>
                </a:solidFill>
                <a:latin typeface="Montserrat"/>
                <a:ea typeface="Montserrat"/>
                <a:cs typeface="Montserrat"/>
                <a:sym typeface="Montserrat"/>
              </a:rPr>
              <a:t>trị</a:t>
            </a:r>
            <a:r>
              <a:rPr lang="en-US">
                <a:solidFill>
                  <a:srgbClr val="384653"/>
                </a:solidFill>
                <a:latin typeface="Montserrat"/>
                <a:ea typeface="Montserrat"/>
                <a:cs typeface="Montserrat"/>
                <a:sym typeface="Montserrat"/>
              </a:rPr>
              <a:t> viên </a:t>
            </a:r>
            <a:r>
              <a:rPr lang="en-US" err="1">
                <a:solidFill>
                  <a:srgbClr val="384653"/>
                </a:solidFill>
                <a:latin typeface="Montserrat"/>
                <a:ea typeface="Montserrat"/>
                <a:cs typeface="Montserrat"/>
                <a:sym typeface="Montserrat"/>
              </a:rPr>
              <a:t>và</a:t>
            </a:r>
            <a:r>
              <a:rPr lang="en-US">
                <a:solidFill>
                  <a:srgbClr val="384653"/>
                </a:solidFill>
                <a:latin typeface="Montserrat"/>
                <a:ea typeface="Montserrat"/>
                <a:cs typeface="Montserrat"/>
                <a:sym typeface="Montserrat"/>
              </a:rPr>
              <a:t> người dùng </a:t>
            </a:r>
            <a:r>
              <a:rPr lang="en-US" err="1">
                <a:solidFill>
                  <a:srgbClr val="384653"/>
                </a:solidFill>
                <a:latin typeface="Montserrat"/>
                <a:ea typeface="Montserrat"/>
                <a:cs typeface="Montserrat"/>
                <a:sym typeface="Montserrat"/>
              </a:rPr>
              <a:t>cuối</a:t>
            </a:r>
            <a:r>
              <a:rPr lang="en-US">
                <a:solidFill>
                  <a:srgbClr val="384653"/>
                </a:solidFill>
                <a:latin typeface="Montserrat"/>
                <a:ea typeface="Montserrat"/>
                <a:cs typeface="Montserrat"/>
                <a:sym typeface="Montserrat"/>
              </a:rPr>
              <a:t>.</a:t>
            </a:r>
          </a:p>
        </p:txBody>
      </p:sp>
      <p:sp>
        <p:nvSpPr>
          <p:cNvPr id="7" name="Freeform 7" descr="preencoded.png"/>
          <p:cNvSpPr/>
          <p:nvPr/>
        </p:nvSpPr>
        <p:spPr>
          <a:xfrm>
            <a:off x="2057400" y="1943100"/>
            <a:ext cx="5867400" cy="3962400"/>
          </a:xfrm>
          <a:custGeom>
            <a:avLst/>
            <a:gdLst/>
            <a:ahLst/>
            <a:cxnLst/>
            <a:rect l="l" t="t" r="r" b="b"/>
            <a:pathLst>
              <a:path w="8438855" h="8438855">
                <a:moveTo>
                  <a:pt x="0" y="0"/>
                </a:moveTo>
                <a:lnTo>
                  <a:pt x="8438855" y="0"/>
                </a:lnTo>
                <a:lnTo>
                  <a:pt x="8438855" y="8438854"/>
                </a:lnTo>
                <a:lnTo>
                  <a:pt x="0" y="8438854"/>
                </a:lnTo>
                <a:lnTo>
                  <a:pt x="0" y="0"/>
                </a:lnTo>
                <a:close/>
              </a:path>
            </a:pathLst>
          </a:custGeom>
          <a:blipFill>
            <a:blip r:embed="rId4"/>
            <a:stretch>
              <a:fillRect/>
            </a:stretch>
          </a:blipFill>
        </p:spPr>
        <p:txBody>
          <a:bodyPr/>
          <a:lstStyle/>
          <a:p>
            <a:endParaRPr lang="vi-VN"/>
          </a:p>
        </p:txBody>
      </p:sp>
      <p:sp>
        <p:nvSpPr>
          <p:cNvPr id="8" name="TextBox 8"/>
          <p:cNvSpPr txBox="1"/>
          <p:nvPr/>
        </p:nvSpPr>
        <p:spPr>
          <a:xfrm>
            <a:off x="3924376" y="6149883"/>
            <a:ext cx="2133448" cy="276225"/>
          </a:xfrm>
          <a:prstGeom prst="rect">
            <a:avLst/>
          </a:prstGeom>
        </p:spPr>
        <p:txBody>
          <a:bodyPr lIns="0" tIns="0" rIns="0" bIns="0" rtlCol="0" anchor="t">
            <a:spAutoFit/>
          </a:bodyPr>
          <a:lstStyle/>
          <a:p>
            <a:pPr algn="l">
              <a:lnSpc>
                <a:spcPts val="2062"/>
              </a:lnSpc>
            </a:pPr>
            <a:r>
              <a:rPr lang="en-US" sz="1625" b="1">
                <a:solidFill>
                  <a:srgbClr val="2E3C4E"/>
                </a:solidFill>
                <a:latin typeface="Barlow Bold"/>
                <a:ea typeface="Barlow Bold"/>
                <a:cs typeface="Barlow Bold"/>
                <a:sym typeface="Barlow Bold"/>
              </a:rPr>
              <a:t>Cho quản </a:t>
            </a:r>
            <a:r>
              <a:rPr lang="en-US" sz="1625" b="1" err="1">
                <a:solidFill>
                  <a:srgbClr val="2E3C4E"/>
                </a:solidFill>
                <a:latin typeface="Barlow Bold"/>
                <a:ea typeface="Barlow Bold"/>
                <a:cs typeface="Barlow Bold"/>
                <a:sym typeface="Barlow Bold"/>
              </a:rPr>
              <a:t>trị</a:t>
            </a:r>
            <a:r>
              <a:rPr lang="en-US" sz="1625" b="1">
                <a:solidFill>
                  <a:srgbClr val="2E3C4E"/>
                </a:solidFill>
                <a:latin typeface="Barlow Bold"/>
                <a:ea typeface="Barlow Bold"/>
                <a:cs typeface="Barlow Bold"/>
                <a:sym typeface="Barlow Bold"/>
              </a:rPr>
              <a:t> viên</a:t>
            </a:r>
          </a:p>
        </p:txBody>
      </p:sp>
      <p:sp>
        <p:nvSpPr>
          <p:cNvPr id="9" name="TextBox 9"/>
          <p:cNvSpPr txBox="1"/>
          <p:nvPr/>
        </p:nvSpPr>
        <p:spPr>
          <a:xfrm>
            <a:off x="1447800" y="6670491"/>
            <a:ext cx="7848600" cy="1538883"/>
          </a:xfrm>
          <a:prstGeom prst="rect">
            <a:avLst/>
          </a:prstGeom>
        </p:spPr>
        <p:txBody>
          <a:bodyPr wrap="square" lIns="0" tIns="0" rIns="0" bIns="0" rtlCol="0" anchor="t">
            <a:spAutoFit/>
          </a:bodyPr>
          <a:lstStyle/>
          <a:p>
            <a:r>
              <a:rPr lang="vi-VN" sz="2000"/>
              <a:t>Quản lý thông tin sân cầu lông: thêm, sửa, xóa và xem thông tin sân.</a:t>
            </a:r>
          </a:p>
          <a:p>
            <a:r>
              <a:rPr lang="vi-VN" sz="2000"/>
              <a:t>Quản lý lịch đặt sân của khách hàng.</a:t>
            </a:r>
          </a:p>
          <a:p>
            <a:r>
              <a:rPr lang="vi-VN" sz="2000"/>
              <a:t>Quản lý người dùng và phân quyền sử dụng hệ thống.</a:t>
            </a:r>
          </a:p>
          <a:p>
            <a:r>
              <a:rPr lang="vi-VN" sz="2000"/>
              <a:t>Quản lý các đơn đặt sân và trạng thái thanh toán.</a:t>
            </a:r>
          </a:p>
          <a:p>
            <a:r>
              <a:rPr lang="vi-VN" sz="2000"/>
              <a:t>Quản lý các chương trình khuyến mãi áp dụng cho việc đặt sân.</a:t>
            </a:r>
          </a:p>
        </p:txBody>
      </p:sp>
      <p:sp>
        <p:nvSpPr>
          <p:cNvPr id="14" name="Freeform 14" descr="preencoded.png"/>
          <p:cNvSpPr/>
          <p:nvPr/>
        </p:nvSpPr>
        <p:spPr>
          <a:xfrm>
            <a:off x="10972800" y="1943100"/>
            <a:ext cx="5562600" cy="3962400"/>
          </a:xfrm>
          <a:custGeom>
            <a:avLst/>
            <a:gdLst/>
            <a:ahLst/>
            <a:cxnLst/>
            <a:rect l="l" t="t" r="r" b="b"/>
            <a:pathLst>
              <a:path w="8438855" h="8438855">
                <a:moveTo>
                  <a:pt x="0" y="0"/>
                </a:moveTo>
                <a:lnTo>
                  <a:pt x="8438855" y="0"/>
                </a:lnTo>
                <a:lnTo>
                  <a:pt x="8438855" y="8438854"/>
                </a:lnTo>
                <a:lnTo>
                  <a:pt x="0" y="8438854"/>
                </a:lnTo>
                <a:lnTo>
                  <a:pt x="0" y="0"/>
                </a:lnTo>
                <a:close/>
              </a:path>
            </a:pathLst>
          </a:custGeom>
          <a:blipFill>
            <a:blip r:embed="rId5"/>
            <a:stretch>
              <a:fillRect/>
            </a:stretch>
          </a:blipFill>
        </p:spPr>
        <p:txBody>
          <a:bodyPr/>
          <a:lstStyle/>
          <a:p>
            <a:endParaRPr lang="vi-VN"/>
          </a:p>
        </p:txBody>
      </p:sp>
      <p:sp>
        <p:nvSpPr>
          <p:cNvPr id="15" name="TextBox 15"/>
          <p:cNvSpPr txBox="1"/>
          <p:nvPr/>
        </p:nvSpPr>
        <p:spPr>
          <a:xfrm>
            <a:off x="13296900" y="6149882"/>
            <a:ext cx="2133448" cy="276225"/>
          </a:xfrm>
          <a:prstGeom prst="rect">
            <a:avLst/>
          </a:prstGeom>
        </p:spPr>
        <p:txBody>
          <a:bodyPr lIns="0" tIns="0" rIns="0" bIns="0" rtlCol="0" anchor="t">
            <a:spAutoFit/>
          </a:bodyPr>
          <a:lstStyle/>
          <a:p>
            <a:pPr algn="l">
              <a:lnSpc>
                <a:spcPts val="2062"/>
              </a:lnSpc>
            </a:pPr>
            <a:r>
              <a:rPr lang="en-US" sz="1625" b="1">
                <a:solidFill>
                  <a:srgbClr val="2E3C4E"/>
                </a:solidFill>
                <a:latin typeface="Barlow Bold"/>
                <a:ea typeface="Barlow Bold"/>
                <a:cs typeface="Barlow Bold"/>
                <a:sym typeface="Barlow Bold"/>
              </a:rPr>
              <a:t>Cho người dùng</a:t>
            </a:r>
          </a:p>
        </p:txBody>
      </p:sp>
      <p:sp>
        <p:nvSpPr>
          <p:cNvPr id="16" name="TextBox 16"/>
          <p:cNvSpPr txBox="1"/>
          <p:nvPr/>
        </p:nvSpPr>
        <p:spPr>
          <a:xfrm>
            <a:off x="10744200" y="6670489"/>
            <a:ext cx="6231194" cy="1846659"/>
          </a:xfrm>
          <a:prstGeom prst="rect">
            <a:avLst/>
          </a:prstGeom>
        </p:spPr>
        <p:txBody>
          <a:bodyPr wrap="square" lIns="0" tIns="0" rIns="0" bIns="0" rtlCol="0" anchor="t">
            <a:spAutoFit/>
          </a:bodyPr>
          <a:lstStyle/>
          <a:p>
            <a:r>
              <a:rPr lang="vi-VN" sz="2000"/>
              <a:t>Đăng ký và đăng nhập tài khoản.</a:t>
            </a:r>
          </a:p>
          <a:p>
            <a:r>
              <a:rPr lang="vi-VN" sz="2000"/>
              <a:t>Xem thông tin các sân cầu lông.</a:t>
            </a:r>
          </a:p>
          <a:p>
            <a:r>
              <a:rPr lang="vi-VN" sz="2000"/>
              <a:t>Xem lịch trống của sân theo ngày và khung giờ.</a:t>
            </a:r>
          </a:p>
          <a:p>
            <a:r>
              <a:rPr lang="vi-VN" sz="2000"/>
              <a:t>Thực hiện đặt sân và thanh toán trực tuyến.</a:t>
            </a:r>
          </a:p>
          <a:p>
            <a:r>
              <a:rPr lang="vi-VN" sz="2000"/>
              <a:t>Áp dụng khuyến mãi khi đặt sân.</a:t>
            </a:r>
          </a:p>
          <a:p>
            <a:r>
              <a:rPr lang="vi-VN" sz="2000"/>
              <a:t>Xem và quản lý lịch sử đặt sân cá nhân.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258195"/>
            <a:ext cx="16392230" cy="1493999"/>
          </a:xfrm>
          <a:prstGeom prst="rect">
            <a:avLst/>
          </a:prstGeom>
        </p:spPr>
        <p:txBody>
          <a:bodyPr lIns="0" tIns="0" rIns="0" bIns="0" rtlCol="0" anchor="t">
            <a:spAutoFit/>
          </a:bodyPr>
          <a:lstStyle/>
          <a:p>
            <a:pPr algn="l">
              <a:lnSpc>
                <a:spcPts val="6125"/>
              </a:lnSpc>
            </a:pPr>
            <a:r>
              <a:rPr lang="en-US" sz="4875" b="1" err="1">
                <a:solidFill>
                  <a:srgbClr val="2E3C4E"/>
                </a:solidFill>
                <a:latin typeface="Barlow Bold"/>
                <a:ea typeface="Barlow Bold"/>
                <a:cs typeface="Barlow Bold"/>
                <a:sym typeface="Barlow Bold"/>
              </a:rPr>
              <a:t>Yêu</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cầu</a:t>
            </a:r>
            <a:r>
              <a:rPr lang="en-US" sz="4875" b="1">
                <a:solidFill>
                  <a:srgbClr val="2E3C4E"/>
                </a:solidFill>
                <a:latin typeface="Barlow Bold"/>
                <a:ea typeface="Barlow Bold"/>
                <a:cs typeface="Barlow Bold"/>
                <a:sym typeface="Barlow Bold"/>
              </a:rPr>
              <a:t> phi chức năng:</a:t>
            </a:r>
          </a:p>
          <a:p>
            <a:pPr algn="l">
              <a:lnSpc>
                <a:spcPts val="6125"/>
              </a:lnSpc>
            </a:pPr>
            <a:r>
              <a:rPr lang="en-US" sz="4875" b="1" err="1">
                <a:solidFill>
                  <a:srgbClr val="2E3C4E"/>
                </a:solidFill>
                <a:latin typeface="Barlow Bold"/>
                <a:ea typeface="Barlow Bold"/>
                <a:cs typeface="Barlow Bold"/>
                <a:sym typeface="Barlow Bold"/>
              </a:rPr>
              <a:t>Đảm</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bảo</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trải</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nghiệm</a:t>
            </a:r>
            <a:r>
              <a:rPr lang="en-US" sz="4875" b="1">
                <a:solidFill>
                  <a:srgbClr val="2E3C4E"/>
                </a:solidFill>
                <a:latin typeface="Barlow Bold"/>
                <a:ea typeface="Barlow Bold"/>
                <a:cs typeface="Barlow Bold"/>
                <a:sym typeface="Barlow Bold"/>
              </a:rPr>
              <a:t> người dùng </a:t>
            </a:r>
            <a:r>
              <a:rPr lang="en-US" sz="4875" b="1" err="1">
                <a:solidFill>
                  <a:srgbClr val="2E3C4E"/>
                </a:solidFill>
                <a:latin typeface="Barlow Bold"/>
                <a:ea typeface="Barlow Bold"/>
                <a:cs typeface="Barlow Bold"/>
                <a:sym typeface="Barlow Bold"/>
              </a:rPr>
              <a:t>tối</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ưu</a:t>
            </a:r>
            <a:endParaRPr lang="en-US" sz="4875" b="1">
              <a:solidFill>
                <a:srgbClr val="2E3C4E"/>
              </a:solidFill>
              <a:latin typeface="Barlow Bold"/>
              <a:ea typeface="Barlow Bold"/>
              <a:cs typeface="Barlow Bold"/>
              <a:sym typeface="Barlow Bold"/>
            </a:endParaRPr>
          </a:p>
        </p:txBody>
      </p:sp>
      <p:sp>
        <p:nvSpPr>
          <p:cNvPr id="6" name="TextBox 6"/>
          <p:cNvSpPr txBox="1"/>
          <p:nvPr/>
        </p:nvSpPr>
        <p:spPr>
          <a:xfrm>
            <a:off x="947890" y="3252788"/>
            <a:ext cx="16392230" cy="834333"/>
          </a:xfrm>
          <a:prstGeom prst="rect">
            <a:avLst/>
          </a:prstGeom>
        </p:spPr>
        <p:txBody>
          <a:bodyPr lIns="0" tIns="0" rIns="0" bIns="0" rtlCol="0" anchor="t">
            <a:spAutoFit/>
          </a:bodyPr>
          <a:lstStyle/>
          <a:p>
            <a:pPr algn="l">
              <a:lnSpc>
                <a:spcPts val="2937"/>
              </a:lnSpc>
            </a:pPr>
            <a:r>
              <a:rPr lang="en-US" sz="1812" err="1">
                <a:solidFill>
                  <a:srgbClr val="384653"/>
                </a:solidFill>
                <a:latin typeface="Montserrat"/>
                <a:ea typeface="Montserrat"/>
                <a:cs typeface="Montserrat"/>
                <a:sym typeface="Montserrat"/>
              </a:rPr>
              <a:t>Ngoài</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tính</a:t>
            </a:r>
            <a:r>
              <a:rPr lang="en-US" sz="1812">
                <a:solidFill>
                  <a:srgbClr val="384653"/>
                </a:solidFill>
                <a:latin typeface="Montserrat"/>
                <a:ea typeface="Montserrat"/>
                <a:cs typeface="Montserrat"/>
                <a:sym typeface="Montserrat"/>
              </a:rPr>
              <a:t> năng </a:t>
            </a:r>
            <a:r>
              <a:rPr lang="en-US" sz="1812" err="1">
                <a:solidFill>
                  <a:srgbClr val="384653"/>
                </a:solidFill>
                <a:latin typeface="Montserrat"/>
                <a:ea typeface="Montserrat"/>
                <a:cs typeface="Montserrat"/>
                <a:sym typeface="Montserrat"/>
              </a:rPr>
              <a:t>chính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một</a:t>
            </a:r>
            <a:r>
              <a:rPr lang="en-US" sz="1812">
                <a:solidFill>
                  <a:srgbClr val="384653"/>
                </a:solidFill>
                <a:latin typeface="Montserrat"/>
                <a:ea typeface="Montserrat"/>
                <a:cs typeface="Montserrat"/>
                <a:sym typeface="Montserrat"/>
              </a:rPr>
              <a:t> hệ thống quản </a:t>
            </a:r>
            <a:r>
              <a:rPr lang="en-US" sz="1812" err="1">
                <a:solidFill>
                  <a:srgbClr val="384653"/>
                </a:solidFill>
                <a:latin typeface="Montserrat"/>
                <a:ea typeface="Montserrat"/>
                <a:cs typeface="Montserrat"/>
                <a:sym typeface="Montserrat"/>
              </a:rPr>
              <a:t>lý</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đặt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cầu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lông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hiệu</a:t>
            </a:r>
            <a:r>
              <a:rPr lang="en-US" sz="1812">
                <a:solidFill>
                  <a:srgbClr val="384653"/>
                </a:solidFill>
                <a:latin typeface="Montserrat"/>
                <a:ea typeface="Montserrat"/>
                <a:cs typeface="Montserrat"/>
                <a:sym typeface="Montserrat"/>
              </a:rPr>
              <a:t> quả </a:t>
            </a:r>
            <a:r>
              <a:rPr lang="en-US" sz="1812" err="1">
                <a:solidFill>
                  <a:srgbClr val="384653"/>
                </a:solidFill>
                <a:latin typeface="Montserrat"/>
                <a:ea typeface="Montserrat"/>
                <a:cs typeface="Montserrat"/>
                <a:sym typeface="Montserrat"/>
              </a:rPr>
              <a:t>cần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phải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đáp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ứng</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yêu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cầu</a:t>
            </a:r>
            <a:r>
              <a:rPr lang="en-US" sz="1812">
                <a:solidFill>
                  <a:srgbClr val="384653"/>
                </a:solidFill>
                <a:latin typeface="Montserrat"/>
                <a:ea typeface="Montserrat"/>
                <a:cs typeface="Montserrat"/>
                <a:sym typeface="Montserrat"/>
              </a:rPr>
              <a:t> phi chức năng quan </a:t>
            </a:r>
            <a:r>
              <a:rPr lang="en-US" sz="1812" err="1">
                <a:solidFill>
                  <a:srgbClr val="384653"/>
                </a:solidFill>
                <a:latin typeface="Montserrat"/>
                <a:ea typeface="Montserrat"/>
                <a:cs typeface="Montserrat"/>
                <a:sym typeface="Montserrat"/>
              </a:rPr>
              <a:t>trọng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để</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đảm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bảo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trải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nghiệm</a:t>
            </a:r>
            <a:r>
              <a:rPr lang="en-US" sz="1812">
                <a:solidFill>
                  <a:srgbClr val="384653"/>
                </a:solidFill>
                <a:latin typeface="Montserrat"/>
                <a:ea typeface="Montserrat"/>
                <a:cs typeface="Montserrat"/>
                <a:sym typeface="Montserrat"/>
              </a:rPr>
              <a:t> người dùng </a:t>
            </a:r>
            <a:r>
              <a:rPr lang="en-US" sz="1812" err="1">
                <a:solidFill>
                  <a:srgbClr val="384653"/>
                </a:solidFill>
                <a:latin typeface="Montserrat"/>
                <a:ea typeface="Montserrat"/>
                <a:cs typeface="Montserrat"/>
                <a:sym typeface="Montserrat"/>
              </a:rPr>
              <a:t>mượt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an </a:t>
            </a:r>
            <a:r>
              <a:rPr lang="en-US" sz="1812" err="1">
                <a:solidFill>
                  <a:srgbClr val="384653"/>
                </a:solidFill>
                <a:latin typeface="Montserrat"/>
                <a:ea typeface="Montserrat"/>
                <a:cs typeface="Montserrat"/>
                <a:sym typeface="Montserrat"/>
              </a:rPr>
              <a:t>toàn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Đây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những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yếu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tố</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nền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tảng</a:t>
            </a:r>
            <a:r>
              <a:rPr lang="en-US" sz="1812">
                <a:solidFill>
                  <a:srgbClr val="384653"/>
                </a:solidFill>
                <a:latin typeface="Montserrat"/>
                <a:ea typeface="Montserrat"/>
                <a:cs typeface="Montserrat"/>
                <a:sym typeface="Montserrat"/>
              </a:rPr>
              <a:t> giúp hệ thống </a:t>
            </a:r>
            <a:r>
              <a:rPr lang="en-US" sz="1812" err="1">
                <a:solidFill>
                  <a:srgbClr val="384653"/>
                </a:solidFill>
                <a:latin typeface="Montserrat"/>
                <a:ea typeface="Montserrat"/>
                <a:cs typeface="Montserrat"/>
                <a:sym typeface="Montserrat"/>
              </a:rPr>
              <a:t>hoạt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động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ổn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định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thiện</a:t>
            </a:r>
            <a:r>
              <a:rPr lang="en-US" sz="1812">
                <a:solidFill>
                  <a:srgbClr val="384653"/>
                </a:solidFill>
                <a:latin typeface="Montserrat"/>
                <a:ea typeface="Montserrat"/>
                <a:cs typeface="Montserrat"/>
                <a:sym typeface="Montserrat"/>
              </a:rPr>
              <a:t>.</a:t>
            </a:r>
          </a:p>
        </p:txBody>
      </p:sp>
      <p:grpSp>
        <p:nvGrpSpPr>
          <p:cNvPr id="7" name="Group 7"/>
          <p:cNvGrpSpPr/>
          <p:nvPr/>
        </p:nvGrpSpPr>
        <p:grpSpPr>
          <a:xfrm>
            <a:off x="933602" y="4339380"/>
            <a:ext cx="8106223" cy="2228555"/>
            <a:chOff x="0" y="0"/>
            <a:chExt cx="10808297" cy="2971406"/>
          </a:xfrm>
        </p:grpSpPr>
        <p:sp>
          <p:nvSpPr>
            <p:cNvPr id="8" name="Freeform 8"/>
            <p:cNvSpPr/>
            <p:nvPr/>
          </p:nvSpPr>
          <p:spPr>
            <a:xfrm>
              <a:off x="19050" y="19050"/>
              <a:ext cx="10770235" cy="2933319"/>
            </a:xfrm>
            <a:custGeom>
              <a:avLst/>
              <a:gdLst/>
              <a:ahLst/>
              <a:cxnLst/>
              <a:rect l="l" t="t" r="r" b="b"/>
              <a:pathLst>
                <a:path w="10770235" h="2933319">
                  <a:moveTo>
                    <a:pt x="0" y="182880"/>
                  </a:moveTo>
                  <a:cubicBezTo>
                    <a:pt x="0" y="81915"/>
                    <a:pt x="82677" y="0"/>
                    <a:pt x="184658" y="0"/>
                  </a:cubicBezTo>
                  <a:lnTo>
                    <a:pt x="10585577" y="0"/>
                  </a:lnTo>
                  <a:cubicBezTo>
                    <a:pt x="10687558" y="0"/>
                    <a:pt x="10770235" y="81915"/>
                    <a:pt x="10770235" y="182880"/>
                  </a:cubicBezTo>
                  <a:lnTo>
                    <a:pt x="10770235" y="2750439"/>
                  </a:lnTo>
                  <a:cubicBezTo>
                    <a:pt x="10770235" y="2851404"/>
                    <a:pt x="10687558" y="2933319"/>
                    <a:pt x="10585577" y="2933319"/>
                  </a:cubicBezTo>
                  <a:lnTo>
                    <a:pt x="184658" y="2933319"/>
                  </a:lnTo>
                  <a:cubicBezTo>
                    <a:pt x="82677" y="2933319"/>
                    <a:pt x="0" y="2851404"/>
                    <a:pt x="0" y="2750439"/>
                  </a:cubicBezTo>
                  <a:close/>
                </a:path>
              </a:pathLst>
            </a:custGeom>
            <a:solidFill>
              <a:srgbClr val="FFFFFF"/>
            </a:solidFill>
            <a:ln w="12700">
              <a:solidFill>
                <a:srgbClr val="000000"/>
              </a:solidFill>
            </a:ln>
          </p:spPr>
          <p:txBody>
            <a:bodyPr/>
            <a:lstStyle/>
            <a:p>
              <a:endParaRPr lang="vi-VN"/>
            </a:p>
          </p:txBody>
        </p:sp>
        <p:sp>
          <p:nvSpPr>
            <p:cNvPr id="9" name="Freeform 9"/>
            <p:cNvSpPr/>
            <p:nvPr/>
          </p:nvSpPr>
          <p:spPr>
            <a:xfrm>
              <a:off x="0" y="0"/>
              <a:ext cx="10808335" cy="2971419"/>
            </a:xfrm>
            <a:custGeom>
              <a:avLst/>
              <a:gdLst/>
              <a:ahLst/>
              <a:cxnLst/>
              <a:rect l="l" t="t" r="r" b="b"/>
              <a:pathLst>
                <a:path w="10808335" h="2971419">
                  <a:moveTo>
                    <a:pt x="0" y="201930"/>
                  </a:moveTo>
                  <a:cubicBezTo>
                    <a:pt x="0" y="90297"/>
                    <a:pt x="91313" y="0"/>
                    <a:pt x="203708" y="0"/>
                  </a:cubicBezTo>
                  <a:lnTo>
                    <a:pt x="10604627" y="0"/>
                  </a:lnTo>
                  <a:lnTo>
                    <a:pt x="10604627" y="19050"/>
                  </a:lnTo>
                  <a:lnTo>
                    <a:pt x="10604627" y="0"/>
                  </a:lnTo>
                  <a:cubicBezTo>
                    <a:pt x="10716895" y="0"/>
                    <a:pt x="10808335" y="90297"/>
                    <a:pt x="10808335" y="201930"/>
                  </a:cubicBezTo>
                  <a:lnTo>
                    <a:pt x="10789285" y="201930"/>
                  </a:lnTo>
                  <a:lnTo>
                    <a:pt x="10808335" y="201930"/>
                  </a:lnTo>
                  <a:lnTo>
                    <a:pt x="10808335" y="2769489"/>
                  </a:lnTo>
                  <a:lnTo>
                    <a:pt x="10789285" y="2769489"/>
                  </a:lnTo>
                  <a:lnTo>
                    <a:pt x="10808335" y="2769489"/>
                  </a:lnTo>
                  <a:cubicBezTo>
                    <a:pt x="10808335" y="2881249"/>
                    <a:pt x="10717022" y="2971419"/>
                    <a:pt x="10604627" y="2971419"/>
                  </a:cubicBezTo>
                  <a:lnTo>
                    <a:pt x="10604627" y="2952369"/>
                  </a:lnTo>
                  <a:lnTo>
                    <a:pt x="10604627" y="2971419"/>
                  </a:lnTo>
                  <a:lnTo>
                    <a:pt x="203708" y="2971419"/>
                  </a:lnTo>
                  <a:lnTo>
                    <a:pt x="203708" y="2952369"/>
                  </a:lnTo>
                  <a:lnTo>
                    <a:pt x="203708" y="2971419"/>
                  </a:lnTo>
                  <a:cubicBezTo>
                    <a:pt x="91313" y="2971419"/>
                    <a:pt x="0" y="2881122"/>
                    <a:pt x="0" y="2769489"/>
                  </a:cubicBezTo>
                  <a:lnTo>
                    <a:pt x="0" y="201930"/>
                  </a:lnTo>
                  <a:lnTo>
                    <a:pt x="19050" y="201930"/>
                  </a:lnTo>
                  <a:lnTo>
                    <a:pt x="0" y="201930"/>
                  </a:lnTo>
                  <a:moveTo>
                    <a:pt x="38100" y="201930"/>
                  </a:moveTo>
                  <a:lnTo>
                    <a:pt x="38100" y="2769489"/>
                  </a:lnTo>
                  <a:lnTo>
                    <a:pt x="19050" y="2769489"/>
                  </a:lnTo>
                  <a:lnTo>
                    <a:pt x="38100" y="2769489"/>
                  </a:lnTo>
                  <a:cubicBezTo>
                    <a:pt x="38100" y="2859786"/>
                    <a:pt x="112014" y="2933319"/>
                    <a:pt x="203708" y="2933319"/>
                  </a:cubicBezTo>
                  <a:lnTo>
                    <a:pt x="10604627" y="2933319"/>
                  </a:lnTo>
                  <a:cubicBezTo>
                    <a:pt x="10696194" y="2933319"/>
                    <a:pt x="10770235" y="2859786"/>
                    <a:pt x="10770235" y="2769489"/>
                  </a:cubicBezTo>
                  <a:lnTo>
                    <a:pt x="10770235" y="201930"/>
                  </a:lnTo>
                  <a:cubicBezTo>
                    <a:pt x="10770235" y="111633"/>
                    <a:pt x="10696321" y="38100"/>
                    <a:pt x="10604627" y="38100"/>
                  </a:cubicBezTo>
                  <a:lnTo>
                    <a:pt x="203708" y="38100"/>
                  </a:lnTo>
                  <a:lnTo>
                    <a:pt x="203708" y="19050"/>
                  </a:lnTo>
                  <a:lnTo>
                    <a:pt x="203708" y="38100"/>
                  </a:lnTo>
                  <a:cubicBezTo>
                    <a:pt x="112014" y="38100"/>
                    <a:pt x="38100" y="111633"/>
                    <a:pt x="38100" y="201930"/>
                  </a:cubicBezTo>
                  <a:close/>
                </a:path>
              </a:pathLst>
            </a:custGeom>
            <a:solidFill>
              <a:srgbClr val="BACFDD"/>
            </a:solidFill>
            <a:ln w="12700">
              <a:solidFill>
                <a:srgbClr val="000000"/>
              </a:solidFill>
            </a:ln>
          </p:spPr>
          <p:txBody>
            <a:bodyPr/>
            <a:lstStyle/>
            <a:p>
              <a:endParaRPr lang="vi-VN"/>
            </a:p>
          </p:txBody>
        </p:sp>
      </p:grpSp>
      <p:sp>
        <p:nvSpPr>
          <p:cNvPr id="10" name="Freeform 10" descr="preencoded.png"/>
          <p:cNvSpPr/>
          <p:nvPr/>
        </p:nvSpPr>
        <p:spPr>
          <a:xfrm>
            <a:off x="919315" y="4353668"/>
            <a:ext cx="114300" cy="2199980"/>
          </a:xfrm>
          <a:custGeom>
            <a:avLst/>
            <a:gdLst/>
            <a:ahLst/>
            <a:cxnLst/>
            <a:rect l="l" t="t" r="r" b="b"/>
            <a:pathLst>
              <a:path w="114300" h="2199980">
                <a:moveTo>
                  <a:pt x="0" y="0"/>
                </a:moveTo>
                <a:lnTo>
                  <a:pt x="114300" y="0"/>
                </a:lnTo>
                <a:lnTo>
                  <a:pt x="114300" y="2199980"/>
                </a:lnTo>
                <a:lnTo>
                  <a:pt x="0" y="2199980"/>
                </a:lnTo>
                <a:lnTo>
                  <a:pt x="0" y="0"/>
                </a:lnTo>
                <a:close/>
              </a:path>
            </a:pathLst>
          </a:custGeom>
          <a:blipFill>
            <a:blip r:embed="rId3"/>
            <a:stretch>
              <a:fillRect t="-6" b="-6"/>
            </a:stretch>
          </a:blipFill>
        </p:spPr>
        <p:txBody>
          <a:bodyPr/>
          <a:lstStyle/>
          <a:p>
            <a:endParaRPr lang="vi-VN"/>
          </a:p>
        </p:txBody>
      </p:sp>
      <p:sp>
        <p:nvSpPr>
          <p:cNvPr id="11" name="TextBox 11"/>
          <p:cNvSpPr txBox="1"/>
          <p:nvPr/>
        </p:nvSpPr>
        <p:spPr>
          <a:xfrm>
            <a:off x="1299124" y="4600127"/>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Giao diện dễ sử dụng</a:t>
            </a:r>
          </a:p>
        </p:txBody>
      </p:sp>
      <p:sp>
        <p:nvSpPr>
          <p:cNvPr id="12" name="TextBox 12"/>
          <p:cNvSpPr txBox="1"/>
          <p:nvPr/>
        </p:nvSpPr>
        <p:spPr>
          <a:xfrm>
            <a:off x="1299124" y="5074739"/>
            <a:ext cx="7460904" cy="1213399"/>
          </a:xfrm>
          <a:prstGeom prst="rect">
            <a:avLst/>
          </a:prstGeom>
        </p:spPr>
        <p:txBody>
          <a:bodyPr lIns="0" tIns="0" rIns="0" bIns="0" rtlCol="0" anchor="t">
            <a:spAutoFit/>
          </a:bodyPr>
          <a:lstStyle/>
          <a:p>
            <a:pPr algn="l">
              <a:lnSpc>
                <a:spcPts val="2937"/>
              </a:lnSpc>
            </a:pPr>
            <a:r>
              <a:rPr lang="en-US" sz="1812">
                <a:solidFill>
                  <a:srgbClr val="384653"/>
                </a:solidFill>
                <a:latin typeface="Montserrat"/>
                <a:ea typeface="Montserrat"/>
                <a:cs typeface="Montserrat"/>
                <a:sym typeface="Montserrat"/>
              </a:rPr>
              <a:t>Hệ thống </a:t>
            </a:r>
            <a:r>
              <a:rPr lang="en-US" sz="1812" err="1">
                <a:solidFill>
                  <a:srgbClr val="384653"/>
                </a:solidFill>
                <a:latin typeface="Montserrat"/>
                <a:ea typeface="Montserrat"/>
                <a:cs typeface="Montserrat"/>
                <a:sym typeface="Montserrat"/>
              </a:rPr>
              <a:t>phải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có</a:t>
            </a:r>
            <a:r>
              <a:rPr lang="en-US" sz="1812">
                <a:solidFill>
                  <a:srgbClr val="384653"/>
                </a:solidFill>
                <a:latin typeface="Montserrat"/>
                <a:ea typeface="Montserrat"/>
                <a:cs typeface="Montserrat"/>
                <a:sym typeface="Montserrat"/>
              </a:rPr>
              <a:t> thiết kế </a:t>
            </a:r>
            <a:r>
              <a:rPr lang="en-US" sz="1812" err="1">
                <a:solidFill>
                  <a:srgbClr val="384653"/>
                </a:solidFill>
                <a:latin typeface="Montserrat"/>
                <a:ea typeface="Montserrat"/>
                <a:cs typeface="Montserrat"/>
                <a:sym typeface="Montserrat"/>
              </a:rPr>
              <a:t>trực</a:t>
            </a:r>
            <a:r>
              <a:rPr lang="en-US" sz="1812">
                <a:solidFill>
                  <a:srgbClr val="384653"/>
                </a:solidFill>
                <a:latin typeface="Montserrat"/>
                <a:ea typeface="Montserrat"/>
                <a:cs typeface="Montserrat"/>
                <a:sym typeface="Montserrat"/>
              </a:rPr>
              <a:t> quan, các chức năng </a:t>
            </a:r>
            <a:r>
              <a:rPr lang="en-US" sz="1812" err="1">
                <a:solidFill>
                  <a:srgbClr val="384653"/>
                </a:solidFill>
                <a:latin typeface="Montserrat"/>
                <a:ea typeface="Montserrat"/>
                <a:cs typeface="Montserrat"/>
                <a:sym typeface="Montserrat"/>
              </a:rPr>
              <a:t>được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sắp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xếp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hợp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lý</a:t>
            </a:r>
            <a:r>
              <a:rPr lang="en-US" sz="1812">
                <a:solidFill>
                  <a:srgbClr val="384653"/>
                </a:solidFill>
                <a:latin typeface="Montserrat"/>
                <a:ea typeface="Montserrat"/>
                <a:cs typeface="Montserrat"/>
                <a:sym typeface="Montserrat"/>
              </a:rPr>
              <a:t>, giúp người dùng </a:t>
            </a:r>
            <a:r>
              <a:rPr lang="en-US" sz="1812" err="1">
                <a:solidFill>
                  <a:srgbClr val="384653"/>
                </a:solidFill>
                <a:latin typeface="Montserrat"/>
                <a:ea typeface="Montserrat"/>
                <a:cs typeface="Montserrat"/>
                <a:sym typeface="Montserrat"/>
              </a:rPr>
              <a:t>dễ</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dàng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tìm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kiếm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đặt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lịch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quản </a:t>
            </a:r>
            <a:r>
              <a:rPr lang="en-US" sz="1812" err="1">
                <a:solidFill>
                  <a:srgbClr val="384653"/>
                </a:solidFill>
                <a:latin typeface="Montserrat"/>
                <a:ea typeface="Montserrat"/>
                <a:cs typeface="Montserrat"/>
                <a:sym typeface="Montserrat"/>
              </a:rPr>
              <a:t>lý</a:t>
            </a:r>
            <a:r>
              <a:rPr lang="en-US" sz="1812">
                <a:solidFill>
                  <a:srgbClr val="384653"/>
                </a:solidFill>
                <a:latin typeface="Montserrat"/>
                <a:ea typeface="Montserrat"/>
                <a:cs typeface="Montserrat"/>
                <a:sym typeface="Montserrat"/>
              </a:rPr>
              <a:t> thông tin </a:t>
            </a:r>
            <a:r>
              <a:rPr lang="en-US" sz="1812" err="1">
                <a:solidFill>
                  <a:srgbClr val="384653"/>
                </a:solidFill>
                <a:latin typeface="Montserrat"/>
                <a:ea typeface="Montserrat"/>
                <a:cs typeface="Montserrat"/>
                <a:sym typeface="Montserrat"/>
              </a:rPr>
              <a:t>mà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không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gặp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trở</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ngại</a:t>
            </a:r>
            <a:r>
              <a:rPr lang="en-US" sz="1812">
                <a:solidFill>
                  <a:srgbClr val="384653"/>
                </a:solidFill>
                <a:latin typeface="Montserrat"/>
                <a:ea typeface="Montserrat"/>
                <a:cs typeface="Montserrat"/>
                <a:sym typeface="Montserrat"/>
              </a:rPr>
              <a:t>.</a:t>
            </a:r>
          </a:p>
        </p:txBody>
      </p:sp>
      <p:grpSp>
        <p:nvGrpSpPr>
          <p:cNvPr id="13" name="Group 13"/>
          <p:cNvGrpSpPr/>
          <p:nvPr/>
        </p:nvGrpSpPr>
        <p:grpSpPr>
          <a:xfrm>
            <a:off x="9248184" y="4339380"/>
            <a:ext cx="8106223" cy="2228555"/>
            <a:chOff x="0" y="0"/>
            <a:chExt cx="10808297" cy="2971406"/>
          </a:xfrm>
        </p:grpSpPr>
        <p:sp>
          <p:nvSpPr>
            <p:cNvPr id="14" name="Freeform 14"/>
            <p:cNvSpPr/>
            <p:nvPr/>
          </p:nvSpPr>
          <p:spPr>
            <a:xfrm>
              <a:off x="19050" y="19050"/>
              <a:ext cx="10770235" cy="2933319"/>
            </a:xfrm>
            <a:custGeom>
              <a:avLst/>
              <a:gdLst/>
              <a:ahLst/>
              <a:cxnLst/>
              <a:rect l="l" t="t" r="r" b="b"/>
              <a:pathLst>
                <a:path w="10770235" h="2933319">
                  <a:moveTo>
                    <a:pt x="0" y="182880"/>
                  </a:moveTo>
                  <a:cubicBezTo>
                    <a:pt x="0" y="81915"/>
                    <a:pt x="82677" y="0"/>
                    <a:pt x="184658" y="0"/>
                  </a:cubicBezTo>
                  <a:lnTo>
                    <a:pt x="10585577" y="0"/>
                  </a:lnTo>
                  <a:cubicBezTo>
                    <a:pt x="10687558" y="0"/>
                    <a:pt x="10770235" y="81915"/>
                    <a:pt x="10770235" y="182880"/>
                  </a:cubicBezTo>
                  <a:lnTo>
                    <a:pt x="10770235" y="2750439"/>
                  </a:lnTo>
                  <a:cubicBezTo>
                    <a:pt x="10770235" y="2851404"/>
                    <a:pt x="10687558" y="2933319"/>
                    <a:pt x="10585577" y="2933319"/>
                  </a:cubicBezTo>
                  <a:lnTo>
                    <a:pt x="184658" y="2933319"/>
                  </a:lnTo>
                  <a:cubicBezTo>
                    <a:pt x="82677" y="2933319"/>
                    <a:pt x="0" y="2851404"/>
                    <a:pt x="0" y="2750439"/>
                  </a:cubicBezTo>
                  <a:close/>
                </a:path>
              </a:pathLst>
            </a:custGeom>
            <a:solidFill>
              <a:srgbClr val="FFFFFF"/>
            </a:solidFill>
            <a:ln w="12700">
              <a:solidFill>
                <a:srgbClr val="000000"/>
              </a:solidFill>
            </a:ln>
          </p:spPr>
          <p:txBody>
            <a:bodyPr/>
            <a:lstStyle/>
            <a:p>
              <a:endParaRPr lang="vi-VN"/>
            </a:p>
          </p:txBody>
        </p:sp>
        <p:sp>
          <p:nvSpPr>
            <p:cNvPr id="15" name="Freeform 15"/>
            <p:cNvSpPr/>
            <p:nvPr/>
          </p:nvSpPr>
          <p:spPr>
            <a:xfrm>
              <a:off x="0" y="0"/>
              <a:ext cx="10808335" cy="2971419"/>
            </a:xfrm>
            <a:custGeom>
              <a:avLst/>
              <a:gdLst/>
              <a:ahLst/>
              <a:cxnLst/>
              <a:rect l="l" t="t" r="r" b="b"/>
              <a:pathLst>
                <a:path w="10808335" h="2971419">
                  <a:moveTo>
                    <a:pt x="0" y="201930"/>
                  </a:moveTo>
                  <a:cubicBezTo>
                    <a:pt x="0" y="90297"/>
                    <a:pt x="91313" y="0"/>
                    <a:pt x="203708" y="0"/>
                  </a:cubicBezTo>
                  <a:lnTo>
                    <a:pt x="10604627" y="0"/>
                  </a:lnTo>
                  <a:lnTo>
                    <a:pt x="10604627" y="19050"/>
                  </a:lnTo>
                  <a:lnTo>
                    <a:pt x="10604627" y="0"/>
                  </a:lnTo>
                  <a:cubicBezTo>
                    <a:pt x="10716895" y="0"/>
                    <a:pt x="10808335" y="90297"/>
                    <a:pt x="10808335" y="201930"/>
                  </a:cubicBezTo>
                  <a:lnTo>
                    <a:pt x="10789285" y="201930"/>
                  </a:lnTo>
                  <a:lnTo>
                    <a:pt x="10808335" y="201930"/>
                  </a:lnTo>
                  <a:lnTo>
                    <a:pt x="10808335" y="2769489"/>
                  </a:lnTo>
                  <a:lnTo>
                    <a:pt x="10789285" y="2769489"/>
                  </a:lnTo>
                  <a:lnTo>
                    <a:pt x="10808335" y="2769489"/>
                  </a:lnTo>
                  <a:cubicBezTo>
                    <a:pt x="10808335" y="2881249"/>
                    <a:pt x="10717022" y="2971419"/>
                    <a:pt x="10604627" y="2971419"/>
                  </a:cubicBezTo>
                  <a:lnTo>
                    <a:pt x="10604627" y="2952369"/>
                  </a:lnTo>
                  <a:lnTo>
                    <a:pt x="10604627" y="2971419"/>
                  </a:lnTo>
                  <a:lnTo>
                    <a:pt x="203708" y="2971419"/>
                  </a:lnTo>
                  <a:lnTo>
                    <a:pt x="203708" y="2952369"/>
                  </a:lnTo>
                  <a:lnTo>
                    <a:pt x="203708" y="2971419"/>
                  </a:lnTo>
                  <a:cubicBezTo>
                    <a:pt x="91313" y="2971419"/>
                    <a:pt x="0" y="2881122"/>
                    <a:pt x="0" y="2769489"/>
                  </a:cubicBezTo>
                  <a:lnTo>
                    <a:pt x="0" y="201930"/>
                  </a:lnTo>
                  <a:lnTo>
                    <a:pt x="19050" y="201930"/>
                  </a:lnTo>
                  <a:lnTo>
                    <a:pt x="0" y="201930"/>
                  </a:lnTo>
                  <a:moveTo>
                    <a:pt x="38100" y="201930"/>
                  </a:moveTo>
                  <a:lnTo>
                    <a:pt x="38100" y="2769489"/>
                  </a:lnTo>
                  <a:lnTo>
                    <a:pt x="19050" y="2769489"/>
                  </a:lnTo>
                  <a:lnTo>
                    <a:pt x="38100" y="2769489"/>
                  </a:lnTo>
                  <a:cubicBezTo>
                    <a:pt x="38100" y="2859786"/>
                    <a:pt x="112014" y="2933319"/>
                    <a:pt x="203708" y="2933319"/>
                  </a:cubicBezTo>
                  <a:lnTo>
                    <a:pt x="10604627" y="2933319"/>
                  </a:lnTo>
                  <a:cubicBezTo>
                    <a:pt x="10696194" y="2933319"/>
                    <a:pt x="10770235" y="2859786"/>
                    <a:pt x="10770235" y="2769489"/>
                  </a:cubicBezTo>
                  <a:lnTo>
                    <a:pt x="10770235" y="201930"/>
                  </a:lnTo>
                  <a:cubicBezTo>
                    <a:pt x="10770235" y="111633"/>
                    <a:pt x="10696321" y="38100"/>
                    <a:pt x="10604627" y="38100"/>
                  </a:cubicBezTo>
                  <a:lnTo>
                    <a:pt x="203708" y="38100"/>
                  </a:lnTo>
                  <a:lnTo>
                    <a:pt x="203708" y="19050"/>
                  </a:lnTo>
                  <a:lnTo>
                    <a:pt x="203708" y="38100"/>
                  </a:lnTo>
                  <a:cubicBezTo>
                    <a:pt x="112014" y="38100"/>
                    <a:pt x="38100" y="111633"/>
                    <a:pt x="38100" y="201930"/>
                  </a:cubicBezTo>
                  <a:close/>
                </a:path>
              </a:pathLst>
            </a:custGeom>
            <a:solidFill>
              <a:srgbClr val="BACFDD"/>
            </a:solidFill>
            <a:ln w="12700">
              <a:solidFill>
                <a:srgbClr val="000000"/>
              </a:solidFill>
            </a:ln>
          </p:spPr>
          <p:txBody>
            <a:bodyPr/>
            <a:lstStyle/>
            <a:p>
              <a:endParaRPr lang="vi-VN"/>
            </a:p>
          </p:txBody>
        </p:sp>
      </p:grpSp>
      <p:sp>
        <p:nvSpPr>
          <p:cNvPr id="16" name="Freeform 16" descr="preencoded.png"/>
          <p:cNvSpPr/>
          <p:nvPr/>
        </p:nvSpPr>
        <p:spPr>
          <a:xfrm>
            <a:off x="9233897" y="4353668"/>
            <a:ext cx="114300" cy="2199980"/>
          </a:xfrm>
          <a:custGeom>
            <a:avLst/>
            <a:gdLst/>
            <a:ahLst/>
            <a:cxnLst/>
            <a:rect l="l" t="t" r="r" b="b"/>
            <a:pathLst>
              <a:path w="114300" h="2199980">
                <a:moveTo>
                  <a:pt x="0" y="0"/>
                </a:moveTo>
                <a:lnTo>
                  <a:pt x="114300" y="0"/>
                </a:lnTo>
                <a:lnTo>
                  <a:pt x="114300" y="2199980"/>
                </a:lnTo>
                <a:lnTo>
                  <a:pt x="0" y="2199980"/>
                </a:lnTo>
                <a:lnTo>
                  <a:pt x="0" y="0"/>
                </a:lnTo>
                <a:close/>
              </a:path>
            </a:pathLst>
          </a:custGeom>
          <a:blipFill>
            <a:blip r:embed="rId3"/>
            <a:stretch>
              <a:fillRect t="-6" b="-6"/>
            </a:stretch>
          </a:blipFill>
        </p:spPr>
        <p:txBody>
          <a:bodyPr/>
          <a:lstStyle/>
          <a:p>
            <a:endParaRPr lang="vi-VN"/>
          </a:p>
        </p:txBody>
      </p:sp>
      <p:sp>
        <p:nvSpPr>
          <p:cNvPr id="17" name="TextBox 17"/>
          <p:cNvSpPr txBox="1"/>
          <p:nvPr/>
        </p:nvSpPr>
        <p:spPr>
          <a:xfrm>
            <a:off x="9613697" y="4600127"/>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Hoạt động ổn định</a:t>
            </a:r>
          </a:p>
        </p:txBody>
      </p:sp>
      <p:sp>
        <p:nvSpPr>
          <p:cNvPr id="18" name="TextBox 18"/>
          <p:cNvSpPr txBox="1"/>
          <p:nvPr/>
        </p:nvSpPr>
        <p:spPr>
          <a:xfrm>
            <a:off x="9613697" y="5074739"/>
            <a:ext cx="7460904" cy="1213399"/>
          </a:xfrm>
          <a:prstGeom prst="rect">
            <a:avLst/>
          </a:prstGeom>
        </p:spPr>
        <p:txBody>
          <a:bodyPr lIns="0" tIns="0" rIns="0" bIns="0" rtlCol="0" anchor="t">
            <a:spAutoFit/>
          </a:bodyPr>
          <a:lstStyle/>
          <a:p>
            <a:pPr algn="l">
              <a:lnSpc>
                <a:spcPts val="2937"/>
              </a:lnSpc>
            </a:pPr>
            <a:r>
              <a:rPr lang="en-US" sz="1812">
                <a:solidFill>
                  <a:srgbClr val="384653"/>
                </a:solidFill>
                <a:latin typeface="Montserrat"/>
                <a:ea typeface="Montserrat"/>
                <a:cs typeface="Montserrat"/>
                <a:sym typeface="Montserrat"/>
              </a:rPr>
              <a:t>Đảm bảo hệ thống vận hành liên tục, không bị gián đoạn hay lỗi bất ngờ, đặc biệt trong các giờ cao điểm, để người dùng luôn có thể truy cập dịch vụ.</a:t>
            </a:r>
          </a:p>
        </p:txBody>
      </p:sp>
      <p:grpSp>
        <p:nvGrpSpPr>
          <p:cNvPr id="19" name="Group 19"/>
          <p:cNvGrpSpPr/>
          <p:nvPr/>
        </p:nvGrpSpPr>
        <p:grpSpPr>
          <a:xfrm>
            <a:off x="933602" y="6776295"/>
            <a:ext cx="8106223" cy="2228555"/>
            <a:chOff x="0" y="0"/>
            <a:chExt cx="10808297" cy="2971406"/>
          </a:xfrm>
        </p:grpSpPr>
        <p:sp>
          <p:nvSpPr>
            <p:cNvPr id="20" name="Freeform 20"/>
            <p:cNvSpPr/>
            <p:nvPr/>
          </p:nvSpPr>
          <p:spPr>
            <a:xfrm>
              <a:off x="19050" y="19050"/>
              <a:ext cx="10770235" cy="2933319"/>
            </a:xfrm>
            <a:custGeom>
              <a:avLst/>
              <a:gdLst/>
              <a:ahLst/>
              <a:cxnLst/>
              <a:rect l="l" t="t" r="r" b="b"/>
              <a:pathLst>
                <a:path w="10770235" h="2933319">
                  <a:moveTo>
                    <a:pt x="0" y="182880"/>
                  </a:moveTo>
                  <a:cubicBezTo>
                    <a:pt x="0" y="81915"/>
                    <a:pt x="82677" y="0"/>
                    <a:pt x="184658" y="0"/>
                  </a:cubicBezTo>
                  <a:lnTo>
                    <a:pt x="10585577" y="0"/>
                  </a:lnTo>
                  <a:cubicBezTo>
                    <a:pt x="10687558" y="0"/>
                    <a:pt x="10770235" y="81915"/>
                    <a:pt x="10770235" y="182880"/>
                  </a:cubicBezTo>
                  <a:lnTo>
                    <a:pt x="10770235" y="2750439"/>
                  </a:lnTo>
                  <a:cubicBezTo>
                    <a:pt x="10770235" y="2851404"/>
                    <a:pt x="10687558" y="2933319"/>
                    <a:pt x="10585577" y="2933319"/>
                  </a:cubicBezTo>
                  <a:lnTo>
                    <a:pt x="184658" y="2933319"/>
                  </a:lnTo>
                  <a:cubicBezTo>
                    <a:pt x="82677" y="2933319"/>
                    <a:pt x="0" y="2851404"/>
                    <a:pt x="0" y="2750439"/>
                  </a:cubicBezTo>
                  <a:close/>
                </a:path>
              </a:pathLst>
            </a:custGeom>
            <a:solidFill>
              <a:srgbClr val="FFFFFF"/>
            </a:solidFill>
            <a:ln w="12700">
              <a:solidFill>
                <a:srgbClr val="000000"/>
              </a:solidFill>
            </a:ln>
          </p:spPr>
          <p:txBody>
            <a:bodyPr/>
            <a:lstStyle/>
            <a:p>
              <a:endParaRPr lang="vi-VN"/>
            </a:p>
          </p:txBody>
        </p:sp>
        <p:sp>
          <p:nvSpPr>
            <p:cNvPr id="21" name="Freeform 21"/>
            <p:cNvSpPr/>
            <p:nvPr/>
          </p:nvSpPr>
          <p:spPr>
            <a:xfrm>
              <a:off x="0" y="0"/>
              <a:ext cx="10808335" cy="2971419"/>
            </a:xfrm>
            <a:custGeom>
              <a:avLst/>
              <a:gdLst/>
              <a:ahLst/>
              <a:cxnLst/>
              <a:rect l="l" t="t" r="r" b="b"/>
              <a:pathLst>
                <a:path w="10808335" h="2971419">
                  <a:moveTo>
                    <a:pt x="0" y="201930"/>
                  </a:moveTo>
                  <a:cubicBezTo>
                    <a:pt x="0" y="90297"/>
                    <a:pt x="91313" y="0"/>
                    <a:pt x="203708" y="0"/>
                  </a:cubicBezTo>
                  <a:lnTo>
                    <a:pt x="10604627" y="0"/>
                  </a:lnTo>
                  <a:lnTo>
                    <a:pt x="10604627" y="19050"/>
                  </a:lnTo>
                  <a:lnTo>
                    <a:pt x="10604627" y="0"/>
                  </a:lnTo>
                  <a:cubicBezTo>
                    <a:pt x="10716895" y="0"/>
                    <a:pt x="10808335" y="90297"/>
                    <a:pt x="10808335" y="201930"/>
                  </a:cubicBezTo>
                  <a:lnTo>
                    <a:pt x="10789285" y="201930"/>
                  </a:lnTo>
                  <a:lnTo>
                    <a:pt x="10808335" y="201930"/>
                  </a:lnTo>
                  <a:lnTo>
                    <a:pt x="10808335" y="2769489"/>
                  </a:lnTo>
                  <a:lnTo>
                    <a:pt x="10789285" y="2769489"/>
                  </a:lnTo>
                  <a:lnTo>
                    <a:pt x="10808335" y="2769489"/>
                  </a:lnTo>
                  <a:cubicBezTo>
                    <a:pt x="10808335" y="2881249"/>
                    <a:pt x="10717022" y="2971419"/>
                    <a:pt x="10604627" y="2971419"/>
                  </a:cubicBezTo>
                  <a:lnTo>
                    <a:pt x="10604627" y="2952369"/>
                  </a:lnTo>
                  <a:lnTo>
                    <a:pt x="10604627" y="2971419"/>
                  </a:lnTo>
                  <a:lnTo>
                    <a:pt x="203708" y="2971419"/>
                  </a:lnTo>
                  <a:lnTo>
                    <a:pt x="203708" y="2952369"/>
                  </a:lnTo>
                  <a:lnTo>
                    <a:pt x="203708" y="2971419"/>
                  </a:lnTo>
                  <a:cubicBezTo>
                    <a:pt x="91313" y="2971419"/>
                    <a:pt x="0" y="2881122"/>
                    <a:pt x="0" y="2769489"/>
                  </a:cubicBezTo>
                  <a:lnTo>
                    <a:pt x="0" y="201930"/>
                  </a:lnTo>
                  <a:lnTo>
                    <a:pt x="19050" y="201930"/>
                  </a:lnTo>
                  <a:lnTo>
                    <a:pt x="0" y="201930"/>
                  </a:lnTo>
                  <a:moveTo>
                    <a:pt x="38100" y="201930"/>
                  </a:moveTo>
                  <a:lnTo>
                    <a:pt x="38100" y="2769489"/>
                  </a:lnTo>
                  <a:lnTo>
                    <a:pt x="19050" y="2769489"/>
                  </a:lnTo>
                  <a:lnTo>
                    <a:pt x="38100" y="2769489"/>
                  </a:lnTo>
                  <a:cubicBezTo>
                    <a:pt x="38100" y="2859786"/>
                    <a:pt x="112014" y="2933319"/>
                    <a:pt x="203708" y="2933319"/>
                  </a:cubicBezTo>
                  <a:lnTo>
                    <a:pt x="10604627" y="2933319"/>
                  </a:lnTo>
                  <a:cubicBezTo>
                    <a:pt x="10696194" y="2933319"/>
                    <a:pt x="10770235" y="2859786"/>
                    <a:pt x="10770235" y="2769489"/>
                  </a:cubicBezTo>
                  <a:lnTo>
                    <a:pt x="10770235" y="201930"/>
                  </a:lnTo>
                  <a:cubicBezTo>
                    <a:pt x="10770235" y="111633"/>
                    <a:pt x="10696321" y="38100"/>
                    <a:pt x="10604627" y="38100"/>
                  </a:cubicBezTo>
                  <a:lnTo>
                    <a:pt x="203708" y="38100"/>
                  </a:lnTo>
                  <a:lnTo>
                    <a:pt x="203708" y="19050"/>
                  </a:lnTo>
                  <a:lnTo>
                    <a:pt x="203708" y="38100"/>
                  </a:lnTo>
                  <a:cubicBezTo>
                    <a:pt x="112014" y="38100"/>
                    <a:pt x="38100" y="111633"/>
                    <a:pt x="38100" y="201930"/>
                  </a:cubicBezTo>
                  <a:close/>
                </a:path>
              </a:pathLst>
            </a:custGeom>
            <a:solidFill>
              <a:srgbClr val="BACFDD"/>
            </a:solidFill>
            <a:ln w="12700">
              <a:solidFill>
                <a:srgbClr val="000000"/>
              </a:solidFill>
            </a:ln>
          </p:spPr>
          <p:txBody>
            <a:bodyPr/>
            <a:lstStyle/>
            <a:p>
              <a:endParaRPr lang="vi-VN"/>
            </a:p>
          </p:txBody>
        </p:sp>
      </p:grpSp>
      <p:sp>
        <p:nvSpPr>
          <p:cNvPr id="22" name="Freeform 22" descr="preencoded.png"/>
          <p:cNvSpPr/>
          <p:nvPr/>
        </p:nvSpPr>
        <p:spPr>
          <a:xfrm>
            <a:off x="919315" y="6790582"/>
            <a:ext cx="114300" cy="2199980"/>
          </a:xfrm>
          <a:custGeom>
            <a:avLst/>
            <a:gdLst/>
            <a:ahLst/>
            <a:cxnLst/>
            <a:rect l="l" t="t" r="r" b="b"/>
            <a:pathLst>
              <a:path w="114300" h="2199980">
                <a:moveTo>
                  <a:pt x="0" y="0"/>
                </a:moveTo>
                <a:lnTo>
                  <a:pt x="114300" y="0"/>
                </a:lnTo>
                <a:lnTo>
                  <a:pt x="114300" y="2199980"/>
                </a:lnTo>
                <a:lnTo>
                  <a:pt x="0" y="2199980"/>
                </a:lnTo>
                <a:lnTo>
                  <a:pt x="0" y="0"/>
                </a:lnTo>
                <a:close/>
              </a:path>
            </a:pathLst>
          </a:custGeom>
          <a:blipFill>
            <a:blip r:embed="rId3"/>
            <a:stretch>
              <a:fillRect t="-6" b="-6"/>
            </a:stretch>
          </a:blipFill>
        </p:spPr>
        <p:txBody>
          <a:bodyPr/>
          <a:lstStyle/>
          <a:p>
            <a:endParaRPr lang="vi-VN"/>
          </a:p>
        </p:txBody>
      </p:sp>
      <p:sp>
        <p:nvSpPr>
          <p:cNvPr id="23" name="TextBox 23"/>
          <p:cNvSpPr txBox="1"/>
          <p:nvPr/>
        </p:nvSpPr>
        <p:spPr>
          <a:xfrm>
            <a:off x="1299124" y="7037041"/>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Phản hồi nhanh</a:t>
            </a:r>
          </a:p>
        </p:txBody>
      </p:sp>
      <p:sp>
        <p:nvSpPr>
          <p:cNvPr id="24" name="TextBox 24"/>
          <p:cNvSpPr txBox="1"/>
          <p:nvPr/>
        </p:nvSpPr>
        <p:spPr>
          <a:xfrm>
            <a:off x="1299124" y="7511653"/>
            <a:ext cx="7460904" cy="1213399"/>
          </a:xfrm>
          <a:prstGeom prst="rect">
            <a:avLst/>
          </a:prstGeom>
        </p:spPr>
        <p:txBody>
          <a:bodyPr lIns="0" tIns="0" rIns="0" bIns="0" rtlCol="0" anchor="t">
            <a:spAutoFit/>
          </a:bodyPr>
          <a:lstStyle/>
          <a:p>
            <a:pPr algn="l">
              <a:lnSpc>
                <a:spcPts val="2937"/>
              </a:lnSpc>
            </a:pPr>
            <a:r>
              <a:rPr lang="en-US" sz="1812">
                <a:solidFill>
                  <a:srgbClr val="384653"/>
                </a:solidFill>
                <a:latin typeface="Montserrat"/>
                <a:ea typeface="Montserrat"/>
                <a:cs typeface="Montserrat"/>
                <a:sym typeface="Montserrat"/>
              </a:rPr>
              <a:t>Mọi thao tác của người dùng, từ tìm kiếm đến xác nhận đặt sân, cần có tốc độ phản hồi nhanh chóng, mang lại cảm giác mượt mà và chuyên nghiệp.</a:t>
            </a:r>
          </a:p>
        </p:txBody>
      </p:sp>
      <p:grpSp>
        <p:nvGrpSpPr>
          <p:cNvPr id="25" name="Group 25"/>
          <p:cNvGrpSpPr/>
          <p:nvPr/>
        </p:nvGrpSpPr>
        <p:grpSpPr>
          <a:xfrm>
            <a:off x="9248184" y="6776295"/>
            <a:ext cx="8106223" cy="2228555"/>
            <a:chOff x="0" y="0"/>
            <a:chExt cx="10808297" cy="2971406"/>
          </a:xfrm>
        </p:grpSpPr>
        <p:sp>
          <p:nvSpPr>
            <p:cNvPr id="26" name="Freeform 26"/>
            <p:cNvSpPr/>
            <p:nvPr/>
          </p:nvSpPr>
          <p:spPr>
            <a:xfrm>
              <a:off x="19050" y="19050"/>
              <a:ext cx="10770235" cy="2933319"/>
            </a:xfrm>
            <a:custGeom>
              <a:avLst/>
              <a:gdLst/>
              <a:ahLst/>
              <a:cxnLst/>
              <a:rect l="l" t="t" r="r" b="b"/>
              <a:pathLst>
                <a:path w="10770235" h="2933319">
                  <a:moveTo>
                    <a:pt x="0" y="182880"/>
                  </a:moveTo>
                  <a:cubicBezTo>
                    <a:pt x="0" y="81915"/>
                    <a:pt x="82677" y="0"/>
                    <a:pt x="184658" y="0"/>
                  </a:cubicBezTo>
                  <a:lnTo>
                    <a:pt x="10585577" y="0"/>
                  </a:lnTo>
                  <a:cubicBezTo>
                    <a:pt x="10687558" y="0"/>
                    <a:pt x="10770235" y="81915"/>
                    <a:pt x="10770235" y="182880"/>
                  </a:cubicBezTo>
                  <a:lnTo>
                    <a:pt x="10770235" y="2750439"/>
                  </a:lnTo>
                  <a:cubicBezTo>
                    <a:pt x="10770235" y="2851404"/>
                    <a:pt x="10687558" y="2933319"/>
                    <a:pt x="10585577" y="2933319"/>
                  </a:cubicBezTo>
                  <a:lnTo>
                    <a:pt x="184658" y="2933319"/>
                  </a:lnTo>
                  <a:cubicBezTo>
                    <a:pt x="82677" y="2933319"/>
                    <a:pt x="0" y="2851404"/>
                    <a:pt x="0" y="2750439"/>
                  </a:cubicBezTo>
                  <a:close/>
                </a:path>
              </a:pathLst>
            </a:custGeom>
            <a:solidFill>
              <a:srgbClr val="FFFFFF"/>
            </a:solidFill>
            <a:ln w="12700">
              <a:solidFill>
                <a:srgbClr val="000000"/>
              </a:solidFill>
            </a:ln>
          </p:spPr>
          <p:txBody>
            <a:bodyPr/>
            <a:lstStyle/>
            <a:p>
              <a:endParaRPr lang="vi-VN"/>
            </a:p>
          </p:txBody>
        </p:sp>
        <p:sp>
          <p:nvSpPr>
            <p:cNvPr id="27" name="Freeform 27"/>
            <p:cNvSpPr/>
            <p:nvPr/>
          </p:nvSpPr>
          <p:spPr>
            <a:xfrm>
              <a:off x="0" y="0"/>
              <a:ext cx="10808335" cy="2971419"/>
            </a:xfrm>
            <a:custGeom>
              <a:avLst/>
              <a:gdLst/>
              <a:ahLst/>
              <a:cxnLst/>
              <a:rect l="l" t="t" r="r" b="b"/>
              <a:pathLst>
                <a:path w="10808335" h="2971419">
                  <a:moveTo>
                    <a:pt x="0" y="201930"/>
                  </a:moveTo>
                  <a:cubicBezTo>
                    <a:pt x="0" y="90297"/>
                    <a:pt x="91313" y="0"/>
                    <a:pt x="203708" y="0"/>
                  </a:cubicBezTo>
                  <a:lnTo>
                    <a:pt x="10604627" y="0"/>
                  </a:lnTo>
                  <a:lnTo>
                    <a:pt x="10604627" y="19050"/>
                  </a:lnTo>
                  <a:lnTo>
                    <a:pt x="10604627" y="0"/>
                  </a:lnTo>
                  <a:cubicBezTo>
                    <a:pt x="10716895" y="0"/>
                    <a:pt x="10808335" y="90297"/>
                    <a:pt x="10808335" y="201930"/>
                  </a:cubicBezTo>
                  <a:lnTo>
                    <a:pt x="10789285" y="201930"/>
                  </a:lnTo>
                  <a:lnTo>
                    <a:pt x="10808335" y="201930"/>
                  </a:lnTo>
                  <a:lnTo>
                    <a:pt x="10808335" y="2769489"/>
                  </a:lnTo>
                  <a:lnTo>
                    <a:pt x="10789285" y="2769489"/>
                  </a:lnTo>
                  <a:lnTo>
                    <a:pt x="10808335" y="2769489"/>
                  </a:lnTo>
                  <a:cubicBezTo>
                    <a:pt x="10808335" y="2881249"/>
                    <a:pt x="10717022" y="2971419"/>
                    <a:pt x="10604627" y="2971419"/>
                  </a:cubicBezTo>
                  <a:lnTo>
                    <a:pt x="10604627" y="2952369"/>
                  </a:lnTo>
                  <a:lnTo>
                    <a:pt x="10604627" y="2971419"/>
                  </a:lnTo>
                  <a:lnTo>
                    <a:pt x="203708" y="2971419"/>
                  </a:lnTo>
                  <a:lnTo>
                    <a:pt x="203708" y="2952369"/>
                  </a:lnTo>
                  <a:lnTo>
                    <a:pt x="203708" y="2971419"/>
                  </a:lnTo>
                  <a:cubicBezTo>
                    <a:pt x="91313" y="2971419"/>
                    <a:pt x="0" y="2881122"/>
                    <a:pt x="0" y="2769489"/>
                  </a:cubicBezTo>
                  <a:lnTo>
                    <a:pt x="0" y="201930"/>
                  </a:lnTo>
                  <a:lnTo>
                    <a:pt x="19050" y="201930"/>
                  </a:lnTo>
                  <a:lnTo>
                    <a:pt x="0" y="201930"/>
                  </a:lnTo>
                  <a:moveTo>
                    <a:pt x="38100" y="201930"/>
                  </a:moveTo>
                  <a:lnTo>
                    <a:pt x="38100" y="2769489"/>
                  </a:lnTo>
                  <a:lnTo>
                    <a:pt x="19050" y="2769489"/>
                  </a:lnTo>
                  <a:lnTo>
                    <a:pt x="38100" y="2769489"/>
                  </a:lnTo>
                  <a:cubicBezTo>
                    <a:pt x="38100" y="2859786"/>
                    <a:pt x="112014" y="2933319"/>
                    <a:pt x="203708" y="2933319"/>
                  </a:cubicBezTo>
                  <a:lnTo>
                    <a:pt x="10604627" y="2933319"/>
                  </a:lnTo>
                  <a:cubicBezTo>
                    <a:pt x="10696194" y="2933319"/>
                    <a:pt x="10770235" y="2859786"/>
                    <a:pt x="10770235" y="2769489"/>
                  </a:cubicBezTo>
                  <a:lnTo>
                    <a:pt x="10770235" y="201930"/>
                  </a:lnTo>
                  <a:cubicBezTo>
                    <a:pt x="10770235" y="111633"/>
                    <a:pt x="10696321" y="38100"/>
                    <a:pt x="10604627" y="38100"/>
                  </a:cubicBezTo>
                  <a:lnTo>
                    <a:pt x="203708" y="38100"/>
                  </a:lnTo>
                  <a:lnTo>
                    <a:pt x="203708" y="19050"/>
                  </a:lnTo>
                  <a:lnTo>
                    <a:pt x="203708" y="38100"/>
                  </a:lnTo>
                  <a:cubicBezTo>
                    <a:pt x="112014" y="38100"/>
                    <a:pt x="38100" y="111633"/>
                    <a:pt x="38100" y="201930"/>
                  </a:cubicBezTo>
                  <a:close/>
                </a:path>
              </a:pathLst>
            </a:custGeom>
            <a:solidFill>
              <a:srgbClr val="BACFDD"/>
            </a:solidFill>
            <a:ln w="12700">
              <a:solidFill>
                <a:srgbClr val="000000"/>
              </a:solidFill>
            </a:ln>
          </p:spPr>
          <p:txBody>
            <a:bodyPr/>
            <a:lstStyle/>
            <a:p>
              <a:endParaRPr lang="vi-VN"/>
            </a:p>
          </p:txBody>
        </p:sp>
      </p:grpSp>
      <p:sp>
        <p:nvSpPr>
          <p:cNvPr id="28" name="Freeform 28" descr="preencoded.png"/>
          <p:cNvSpPr/>
          <p:nvPr/>
        </p:nvSpPr>
        <p:spPr>
          <a:xfrm>
            <a:off x="9233897" y="6790582"/>
            <a:ext cx="114300" cy="2199980"/>
          </a:xfrm>
          <a:custGeom>
            <a:avLst/>
            <a:gdLst/>
            <a:ahLst/>
            <a:cxnLst/>
            <a:rect l="l" t="t" r="r" b="b"/>
            <a:pathLst>
              <a:path w="114300" h="2199980">
                <a:moveTo>
                  <a:pt x="0" y="0"/>
                </a:moveTo>
                <a:lnTo>
                  <a:pt x="114300" y="0"/>
                </a:lnTo>
                <a:lnTo>
                  <a:pt x="114300" y="2199980"/>
                </a:lnTo>
                <a:lnTo>
                  <a:pt x="0" y="2199980"/>
                </a:lnTo>
                <a:lnTo>
                  <a:pt x="0" y="0"/>
                </a:lnTo>
                <a:close/>
              </a:path>
            </a:pathLst>
          </a:custGeom>
          <a:blipFill>
            <a:blip r:embed="rId3"/>
            <a:stretch>
              <a:fillRect t="-6" b="-6"/>
            </a:stretch>
          </a:blipFill>
        </p:spPr>
        <p:txBody>
          <a:bodyPr/>
          <a:lstStyle/>
          <a:p>
            <a:endParaRPr lang="vi-VN"/>
          </a:p>
        </p:txBody>
      </p:sp>
      <p:sp>
        <p:nvSpPr>
          <p:cNvPr id="29" name="TextBox 29"/>
          <p:cNvSpPr txBox="1"/>
          <p:nvPr/>
        </p:nvSpPr>
        <p:spPr>
          <a:xfrm>
            <a:off x="9613697" y="7037041"/>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Bảo mật ở mức cơ bản</a:t>
            </a:r>
          </a:p>
        </p:txBody>
      </p:sp>
      <p:sp>
        <p:nvSpPr>
          <p:cNvPr id="30" name="TextBox 30"/>
          <p:cNvSpPr txBox="1"/>
          <p:nvPr/>
        </p:nvSpPr>
        <p:spPr>
          <a:xfrm>
            <a:off x="9613697" y="7511653"/>
            <a:ext cx="7460904" cy="1213399"/>
          </a:xfrm>
          <a:prstGeom prst="rect">
            <a:avLst/>
          </a:prstGeom>
        </p:spPr>
        <p:txBody>
          <a:bodyPr lIns="0" tIns="0" rIns="0" bIns="0" rtlCol="0" anchor="t">
            <a:spAutoFit/>
          </a:bodyPr>
          <a:lstStyle/>
          <a:p>
            <a:pPr algn="l">
              <a:lnSpc>
                <a:spcPts val="2937"/>
              </a:lnSpc>
            </a:pPr>
            <a:r>
              <a:rPr lang="en-US" sz="1812">
                <a:solidFill>
                  <a:srgbClr val="384653"/>
                </a:solidFill>
                <a:latin typeface="Montserrat"/>
                <a:ea typeface="Montserrat"/>
                <a:cs typeface="Montserrat"/>
                <a:sym typeface="Montserrat"/>
              </a:rPr>
              <a:t>Hệ thống cần có các biện pháp bảo mật tối thiểu để bảo vệ thông tin cá nhân của người dùng và dữ liệu đặt sân khỏi các truy cập trái phép.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697259" y="460324"/>
            <a:ext cx="15301308" cy="577081"/>
          </a:xfrm>
          <a:prstGeom prst="rect">
            <a:avLst/>
          </a:prstGeom>
        </p:spPr>
        <p:txBody>
          <a:bodyPr wrap="square" lIns="0" tIns="0" rIns="0" bIns="0" rtlCol="0" anchor="t">
            <a:spAutoFit/>
          </a:bodyPr>
          <a:lstStyle/>
          <a:p>
            <a:pPr algn="l">
              <a:lnSpc>
                <a:spcPts val="4499"/>
              </a:lnSpc>
            </a:pPr>
            <a:r>
              <a:rPr lang="en-US" sz="4400" b="1" err="1">
                <a:solidFill>
                  <a:srgbClr val="2E3C4E"/>
                </a:solidFill>
                <a:latin typeface="Barlow Bold"/>
                <a:ea typeface="Barlow Bold"/>
                <a:cs typeface="Barlow Bold"/>
                <a:sym typeface="Barlow Bold"/>
              </a:rPr>
              <a:t>Sơ</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đồ</a:t>
            </a:r>
            <a:r>
              <a:rPr lang="en-US" sz="4400" b="1">
                <a:solidFill>
                  <a:srgbClr val="2E3C4E"/>
                </a:solidFill>
                <a:latin typeface="Barlow Bold"/>
                <a:ea typeface="Barlow Bold"/>
                <a:cs typeface="Barlow Bold"/>
                <a:sym typeface="Barlow Bold"/>
              </a:rPr>
              <a:t> Use Case: Tổng quan </a:t>
            </a:r>
            <a:r>
              <a:rPr lang="en-US" sz="4400" b="1" err="1">
                <a:solidFill>
                  <a:srgbClr val="2E3C4E"/>
                </a:solidFill>
                <a:latin typeface="Barlow Bold"/>
                <a:ea typeface="Barlow Bold"/>
                <a:cs typeface="Barlow Bold"/>
                <a:sym typeface="Barlow Bold"/>
              </a:rPr>
              <a:t>về</a:t>
            </a:r>
            <a:r>
              <a:rPr lang="en-US" sz="4400" b="1">
                <a:solidFill>
                  <a:srgbClr val="2E3C4E"/>
                </a:solidFill>
                <a:latin typeface="Barlow Bold"/>
                <a:ea typeface="Barlow Bold"/>
                <a:cs typeface="Barlow Bold"/>
                <a:sym typeface="Barlow Bold"/>
              </a:rPr>
              <a:t> các </a:t>
            </a:r>
            <a:r>
              <a:rPr lang="en-US" sz="4400" b="1" err="1">
                <a:solidFill>
                  <a:srgbClr val="2E3C4E"/>
                </a:solidFill>
                <a:latin typeface="Barlow Bold"/>
                <a:ea typeface="Barlow Bold"/>
                <a:cs typeface="Barlow Bold"/>
                <a:sym typeface="Barlow Bold"/>
              </a:rPr>
              <a:t>tác</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nhân</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và</a:t>
            </a:r>
            <a:r>
              <a:rPr lang="en-US" sz="4400" b="1">
                <a:solidFill>
                  <a:srgbClr val="2E3C4E"/>
                </a:solidFill>
                <a:latin typeface="Barlow Bold"/>
                <a:ea typeface="Barlow Bold"/>
                <a:cs typeface="Barlow Bold"/>
                <a:sym typeface="Barlow Bold"/>
              </a:rPr>
              <a:t> chức năng</a:t>
            </a:r>
          </a:p>
        </p:txBody>
      </p:sp>
      <p:sp>
        <p:nvSpPr>
          <p:cNvPr id="6" name="TextBox 6"/>
          <p:cNvSpPr txBox="1"/>
          <p:nvPr/>
        </p:nvSpPr>
        <p:spPr>
          <a:xfrm>
            <a:off x="697259" y="1344216"/>
            <a:ext cx="16893483" cy="564257"/>
          </a:xfrm>
          <a:prstGeom prst="rect">
            <a:avLst/>
          </a:prstGeom>
        </p:spPr>
        <p:txBody>
          <a:bodyPr lIns="0" tIns="0" rIns="0" bIns="0" rtlCol="0" anchor="t">
            <a:spAutoFit/>
          </a:bodyPr>
          <a:lstStyle/>
          <a:p>
            <a:pPr algn="l">
              <a:lnSpc>
                <a:spcPts val="2187"/>
              </a:lnSpc>
            </a:pPr>
            <a:r>
              <a:rPr lang="en-US" sz="2000" err="1">
                <a:solidFill>
                  <a:srgbClr val="384653"/>
                </a:solidFill>
                <a:latin typeface="Montserrat"/>
                <a:ea typeface="Montserrat"/>
                <a:cs typeface="Montserrat"/>
                <a:sym typeface="Montserrat"/>
              </a:rPr>
              <a:t>Sơ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đồ</a:t>
            </a:r>
            <a:r>
              <a:rPr lang="en-US" sz="2000">
                <a:solidFill>
                  <a:srgbClr val="384653"/>
                </a:solidFill>
                <a:latin typeface="Montserrat"/>
                <a:ea typeface="Montserrat"/>
                <a:cs typeface="Montserrat"/>
                <a:sym typeface="Montserrat"/>
              </a:rPr>
              <a:t> Use Case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mẽ</a:t>
            </a:r>
            <a:r>
              <a:rPr lang="en-US" sz="2000">
                <a:solidFill>
                  <a:srgbClr val="384653"/>
                </a:solidFill>
                <a:latin typeface="Montserrat"/>
                <a:ea typeface="Montserrat"/>
                <a:cs typeface="Montserrat"/>
                <a:sym typeface="Montserrat"/>
              </a:rPr>
              <a:t> giúp </a:t>
            </a:r>
            <a:r>
              <a:rPr lang="en-US" sz="2000" err="1">
                <a:solidFill>
                  <a:srgbClr val="384653"/>
                </a:solidFill>
                <a:latin typeface="Montserrat"/>
                <a:ea typeface="Montserrat"/>
                <a:cs typeface="Montserrat"/>
                <a:sym typeface="Montserrat"/>
              </a:rPr>
              <a:t>hình</a:t>
            </a:r>
            <a:r>
              <a:rPr lang="en-US" sz="2000">
                <a:solidFill>
                  <a:srgbClr val="384653"/>
                </a:solidFill>
                <a:latin typeface="Montserrat"/>
                <a:ea typeface="Montserrat"/>
                <a:cs typeface="Montserrat"/>
                <a:sym typeface="Montserrat"/>
              </a:rPr>
              <a:t> dung các </a:t>
            </a:r>
            <a:r>
              <a:rPr lang="en-US" sz="2000" err="1">
                <a:solidFill>
                  <a:srgbClr val="384653"/>
                </a:solidFill>
                <a:latin typeface="Montserrat"/>
                <a:ea typeface="Montserrat"/>
                <a:cs typeface="Montserrat"/>
                <a:sym typeface="Montserrat"/>
              </a:rPr>
              <a:t>tương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giữa</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hệ thống. Trong </a:t>
            </a:r>
            <a:r>
              <a:rPr lang="en-US" sz="2000" err="1">
                <a:solidFill>
                  <a:srgbClr val="384653"/>
                </a:solidFill>
                <a:latin typeface="Montserrat"/>
                <a:ea typeface="Montserrat"/>
                <a:cs typeface="Montserrat"/>
                <a:sym typeface="Montserrat"/>
              </a:rPr>
              <a:t>dự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án</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ta </a:t>
            </a:r>
            <a:r>
              <a:rPr lang="en-US" sz="2000" err="1">
                <a:solidFill>
                  <a:srgbClr val="384653"/>
                </a:solidFill>
                <a:latin typeface="Montserrat"/>
                <a:ea typeface="Montserrat"/>
                <a:cs typeface="Montserrat"/>
                <a:sym typeface="Montserrat"/>
              </a:rPr>
              <a:t>tập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hai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đại</a:t>
            </a:r>
            <a:r>
              <a:rPr lang="en-US" sz="2000">
                <a:solidFill>
                  <a:srgbClr val="384653"/>
                </a:solidFill>
                <a:latin typeface="Montserrat"/>
                <a:ea typeface="Montserrat"/>
                <a:cs typeface="Montserrat"/>
                <a:sym typeface="Montserrat"/>
              </a:rPr>
              <a:t> diện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hai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tượng</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a:t>
            </a:r>
            <a:r>
              <a:rPr lang="en-US" sz="2000">
                <a:solidFill>
                  <a:srgbClr val="384653"/>
                </a:solidFill>
                <a:latin typeface="Montserrat"/>
                <a:ea typeface="Montserrat"/>
                <a:cs typeface="Montserrat"/>
                <a:sym typeface="Montserrat"/>
              </a:rPr>
              <a:t> của hệ thống.</a:t>
            </a:r>
          </a:p>
        </p:txBody>
      </p:sp>
      <p:sp>
        <p:nvSpPr>
          <p:cNvPr id="7" name="TextBox 7"/>
          <p:cNvSpPr txBox="1"/>
          <p:nvPr/>
        </p:nvSpPr>
        <p:spPr>
          <a:xfrm>
            <a:off x="914400" y="2971923"/>
            <a:ext cx="3417541" cy="282129"/>
          </a:xfrm>
          <a:prstGeom prst="rect">
            <a:avLst/>
          </a:prstGeom>
        </p:spPr>
        <p:txBody>
          <a:bodyPr wrap="square" lIns="0" tIns="0" rIns="0" bIns="0" rtlCol="0" anchor="t">
            <a:spAutoFit/>
          </a:bodyPr>
          <a:lstStyle/>
          <a:p>
            <a:pPr algn="l">
              <a:lnSpc>
                <a:spcPts val="2249"/>
              </a:lnSpc>
            </a:pPr>
            <a:r>
              <a:rPr lang="en-US" sz="2400" b="1">
                <a:solidFill>
                  <a:srgbClr val="2E3C4E"/>
                </a:solidFill>
                <a:latin typeface="Barlow Bold"/>
                <a:ea typeface="Barlow Bold"/>
                <a:cs typeface="Barlow Bold"/>
                <a:sym typeface="Barlow Bold"/>
              </a:rPr>
              <a:t>Hai </a:t>
            </a:r>
            <a:r>
              <a:rPr lang="en-US" sz="2400" b="1" err="1">
                <a:solidFill>
                  <a:srgbClr val="2E3C4E"/>
                </a:solidFill>
                <a:latin typeface="Barlow Bold"/>
                <a:ea typeface="Barlow Bold"/>
                <a:cs typeface="Barlow Bold"/>
                <a:sym typeface="Barlow Bold"/>
              </a:rPr>
              <a:t>tác</a:t>
            </a:r>
            <a:r>
              <a:rPr lang="en-US" sz="2400" b="1">
                <a:solidFill>
                  <a:srgbClr val="2E3C4E"/>
                </a:solidFill>
                <a:latin typeface="Barlow Bold"/>
                <a:ea typeface="Barlow Bold"/>
                <a:cs typeface="Barlow Bold"/>
                <a:sym typeface="Barlow Bold"/>
              </a:rPr>
              <a:t> </a:t>
            </a:r>
            <a:r>
              <a:rPr lang="en-US" sz="2400" b="1" err="1">
                <a:solidFill>
                  <a:srgbClr val="2E3C4E"/>
                </a:solidFill>
                <a:latin typeface="Barlow Bold"/>
                <a:ea typeface="Barlow Bold"/>
                <a:cs typeface="Barlow Bold"/>
                <a:sym typeface="Barlow Bold"/>
              </a:rPr>
              <a:t>nhân</a:t>
            </a:r>
            <a:r>
              <a:rPr lang="en-US" sz="2400" b="1">
                <a:solidFill>
                  <a:srgbClr val="2E3C4E"/>
                </a:solidFill>
                <a:latin typeface="Barlow Bold"/>
                <a:ea typeface="Barlow Bold"/>
                <a:cs typeface="Barlow Bold"/>
                <a:sym typeface="Barlow Bold"/>
              </a:rPr>
              <a:t> </a:t>
            </a:r>
            <a:r>
              <a:rPr lang="en-US" sz="2400" b="1" err="1">
                <a:solidFill>
                  <a:srgbClr val="2E3C4E"/>
                </a:solidFill>
                <a:latin typeface="Barlow Bold"/>
                <a:ea typeface="Barlow Bold"/>
                <a:cs typeface="Barlow Bold"/>
                <a:sym typeface="Barlow Bold"/>
              </a:rPr>
              <a:t>chính</a:t>
            </a:r>
            <a:r>
              <a:rPr lang="en-US" sz="2400" b="1">
                <a:solidFill>
                  <a:srgbClr val="2E3C4E"/>
                </a:solidFill>
                <a:latin typeface="Barlow Bold"/>
                <a:ea typeface="Barlow Bold"/>
                <a:cs typeface="Barlow Bold"/>
                <a:sym typeface="Barlow Bold"/>
              </a:rPr>
              <a:t>:</a:t>
            </a:r>
          </a:p>
        </p:txBody>
      </p:sp>
      <p:sp>
        <p:nvSpPr>
          <p:cNvPr id="8" name="TextBox 8"/>
          <p:cNvSpPr txBox="1"/>
          <p:nvPr/>
        </p:nvSpPr>
        <p:spPr>
          <a:xfrm>
            <a:off x="890268" y="3446435"/>
            <a:ext cx="8234067" cy="564257"/>
          </a:xfrm>
          <a:prstGeom prst="rect">
            <a:avLst/>
          </a:prstGeom>
        </p:spPr>
        <p:txBody>
          <a:bodyPr lIns="0" tIns="0" rIns="0" bIns="0" rtlCol="0" anchor="t">
            <a:spAutoFit/>
          </a:bodyPr>
          <a:lstStyle/>
          <a:p>
            <a:pPr marL="197941" lvl="1" indent="-98971" algn="l">
              <a:lnSpc>
                <a:spcPts val="2187"/>
              </a:lnSpc>
              <a:buFont typeface="Arial"/>
              <a:buChar char="•"/>
            </a:pPr>
            <a:r>
              <a:rPr lang="en-US" sz="2000" b="1">
                <a:solidFill>
                  <a:srgbClr val="384653"/>
                </a:solidFill>
                <a:latin typeface="Montserrat Bold"/>
                <a:ea typeface="Montserrat Bold"/>
                <a:cs typeface="Montserrat Bold"/>
                <a:sym typeface="Montserrat Bold"/>
              </a:rPr>
              <a:t>Quản </a:t>
            </a:r>
            <a:r>
              <a:rPr lang="en-US" sz="2000" b="1" err="1">
                <a:solidFill>
                  <a:srgbClr val="384653"/>
                </a:solidFill>
                <a:latin typeface="Montserrat Bold"/>
                <a:ea typeface="Montserrat Bold"/>
                <a:cs typeface="Montserrat Bold"/>
                <a:sym typeface="Montserrat Bold"/>
              </a:rPr>
              <a:t>trị</a:t>
            </a:r>
            <a:r>
              <a:rPr lang="en-US" sz="2000" b="1">
                <a:solidFill>
                  <a:srgbClr val="384653"/>
                </a:solidFill>
                <a:latin typeface="Montserrat Bold"/>
                <a:ea typeface="Montserrat Bold"/>
                <a:cs typeface="Montserrat Bold"/>
                <a:sym typeface="Montserrat Bold"/>
              </a:rPr>
              <a:t> viên (</a:t>
            </a:r>
            <a:r>
              <a:rPr lang="en-US" sz="2000" b="1" err="1">
                <a:solidFill>
                  <a:srgbClr val="384653"/>
                </a:solidFill>
                <a:latin typeface="Montserrat Bold"/>
                <a:ea typeface="Montserrat Bold"/>
                <a:cs typeface="Montserrat Bold"/>
                <a:sym typeface="Montserrat Bold"/>
              </a:rPr>
              <a:t>Chủ</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sân</a:t>
            </a:r>
            <a:r>
              <a:rPr lang="en-US" sz="2000" b="1">
                <a:solidFill>
                  <a:srgbClr val="384653"/>
                </a:solidFill>
                <a:latin typeface="Montserrat Bold"/>
                <a:ea typeface="Montserrat Bold"/>
                <a:cs typeface="Montserrat Bold"/>
                <a:sym typeface="Montserrat Bold"/>
              </a:rPr>
              <a:t>):</a:t>
            </a:r>
            <a:r>
              <a:rPr lang="en-US" sz="2000">
                <a:solidFill>
                  <a:srgbClr val="384653"/>
                </a:solidFill>
                <a:latin typeface="Montserrat"/>
                <a:ea typeface="Montserrat"/>
                <a:cs typeface="Montserrat"/>
                <a:sym typeface="Montserrat"/>
              </a:rPr>
              <a:t> Người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quyền</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bộ</a:t>
            </a:r>
            <a:r>
              <a:rPr lang="en-US" sz="2000">
                <a:solidFill>
                  <a:srgbClr val="384653"/>
                </a:solidFill>
                <a:latin typeface="Montserrat"/>
                <a:ea typeface="Montserrat"/>
                <a:cs typeface="Montserrat"/>
                <a:sym typeface="Montserrat"/>
              </a:rPr>
              <a:t> hệ thống, bao </a:t>
            </a:r>
            <a:r>
              <a:rPr lang="en-US" sz="2000" err="1">
                <a:solidFill>
                  <a:srgbClr val="384653"/>
                </a:solidFill>
                <a:latin typeface="Montserrat"/>
                <a:ea typeface="Montserrat"/>
                <a:cs typeface="Montserrat"/>
                <a:sym typeface="Montserrat"/>
              </a:rPr>
              <a:t>gồm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khuyến </a:t>
            </a:r>
            <a:r>
              <a:rPr lang="en-US" sz="2000" err="1">
                <a:solidFill>
                  <a:srgbClr val="384653"/>
                </a:solidFill>
                <a:latin typeface="Montserrat"/>
                <a:ea typeface="Montserrat"/>
                <a:cs typeface="Montserrat"/>
                <a:sym typeface="Montserrat"/>
              </a:rPr>
              <a:t>mãi</a:t>
            </a:r>
            <a:r>
              <a:rPr lang="en-US" sz="2000">
                <a:solidFill>
                  <a:srgbClr val="384653"/>
                </a:solidFill>
                <a:latin typeface="Montserrat"/>
                <a:ea typeface="Montserrat"/>
                <a:cs typeface="Montserrat"/>
                <a:sym typeface="Montserrat"/>
              </a:rPr>
              <a:t>.</a:t>
            </a:r>
          </a:p>
        </p:txBody>
      </p:sp>
      <p:sp>
        <p:nvSpPr>
          <p:cNvPr id="9" name="TextBox 9"/>
          <p:cNvSpPr txBox="1"/>
          <p:nvPr/>
        </p:nvSpPr>
        <p:spPr>
          <a:xfrm>
            <a:off x="909933" y="4212874"/>
            <a:ext cx="8234067" cy="564257"/>
          </a:xfrm>
          <a:prstGeom prst="rect">
            <a:avLst/>
          </a:prstGeom>
        </p:spPr>
        <p:txBody>
          <a:bodyPr lIns="0" tIns="0" rIns="0" bIns="0" rtlCol="0" anchor="t">
            <a:spAutoFit/>
          </a:bodyPr>
          <a:lstStyle/>
          <a:p>
            <a:pPr marL="197941" lvl="1" indent="-98971" algn="l">
              <a:lnSpc>
                <a:spcPts val="2187"/>
              </a:lnSpc>
              <a:buFont typeface="Arial"/>
              <a:buChar char="•"/>
            </a:pPr>
            <a:r>
              <a:rPr lang="en-US" sz="2000" b="1">
                <a:solidFill>
                  <a:srgbClr val="384653"/>
                </a:solidFill>
                <a:latin typeface="Montserrat Bold"/>
                <a:ea typeface="Montserrat Bold"/>
                <a:cs typeface="Montserrat Bold"/>
                <a:sym typeface="Montserrat Bold"/>
              </a:rPr>
              <a:t>Người dùng (</a:t>
            </a:r>
            <a:r>
              <a:rPr lang="en-US" sz="2000" b="1" err="1">
                <a:solidFill>
                  <a:srgbClr val="384653"/>
                </a:solidFill>
                <a:latin typeface="Montserrat Bold"/>
                <a:ea typeface="Montserrat Bold"/>
                <a:cs typeface="Montserrat Bold"/>
                <a:sym typeface="Montserrat Bold"/>
              </a:rPr>
              <a:t>Khách</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hàng</a:t>
            </a:r>
            <a:r>
              <a:rPr lang="en-US" sz="2000" b="1">
                <a:solidFill>
                  <a:srgbClr val="384653"/>
                </a:solidFill>
                <a:latin typeface="Montserrat Bold"/>
                <a:ea typeface="Montserrat Bold"/>
                <a:cs typeface="Montserrat Bold"/>
                <a:sym typeface="Montserrat Bold"/>
              </a:rPr>
              <a:t>):</a:t>
            </a:r>
            <a:r>
              <a:rPr lang="en-US" sz="2000">
                <a:solidFill>
                  <a:srgbClr val="384653"/>
                </a:solidFill>
                <a:latin typeface="Montserrat"/>
                <a:ea typeface="Montserrat"/>
                <a:cs typeface="Montserrat"/>
                <a:sym typeface="Montserrat"/>
              </a:rPr>
              <a:t> Người </a:t>
            </a:r>
            <a:r>
              <a:rPr lang="en-US" sz="2000" err="1">
                <a:solidFill>
                  <a:srgbClr val="384653"/>
                </a:solidFill>
                <a:latin typeface="Montserrat"/>
                <a:ea typeface="Montserrat"/>
                <a:cs typeface="Montserrat"/>
                <a:sym typeface="Montserrat"/>
              </a:rPr>
              <a:t>trực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tiếp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tìm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kiếm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mình</a:t>
            </a:r>
            <a:r>
              <a:rPr lang="en-US" sz="2000">
                <a:solidFill>
                  <a:srgbClr val="384653"/>
                </a:solidFill>
                <a:latin typeface="Montserrat"/>
                <a:ea typeface="Montserrat"/>
                <a:cs typeface="Montserrat"/>
                <a:sym typeface="Montserrat"/>
              </a:rPr>
              <a:t>.</a:t>
            </a:r>
          </a:p>
        </p:txBody>
      </p:sp>
      <p:sp>
        <p:nvSpPr>
          <p:cNvPr id="10" name="TextBox 10"/>
          <p:cNvSpPr txBox="1"/>
          <p:nvPr/>
        </p:nvSpPr>
        <p:spPr>
          <a:xfrm>
            <a:off x="882894" y="7414087"/>
            <a:ext cx="8234067" cy="846386"/>
          </a:xfrm>
          <a:prstGeom prst="rect">
            <a:avLst/>
          </a:prstGeom>
        </p:spPr>
        <p:txBody>
          <a:bodyPr lIns="0" tIns="0" rIns="0" bIns="0" rtlCol="0" anchor="t">
            <a:spAutoFit/>
          </a:bodyPr>
          <a:lstStyle/>
          <a:p>
            <a:pPr algn="l">
              <a:lnSpc>
                <a:spcPts val="2187"/>
              </a:lnSpc>
            </a:pPr>
            <a:r>
              <a:rPr lang="en-US" sz="2000" err="1">
                <a:solidFill>
                  <a:srgbClr val="384653"/>
                </a:solidFill>
                <a:latin typeface="Montserrat"/>
                <a:ea typeface="Montserrat"/>
                <a:cs typeface="Montserrat"/>
                <a:sym typeface="Montserrat"/>
              </a:rPr>
              <a:t>Sơ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đồ</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hiện </a:t>
            </a:r>
            <a:r>
              <a:rPr lang="en-US" sz="2000" err="1">
                <a:solidFill>
                  <a:srgbClr val="384653"/>
                </a:solidFill>
                <a:latin typeface="Montserrat"/>
                <a:ea typeface="Montserrat"/>
                <a:cs typeface="Montserrat"/>
                <a:sym typeface="Montserrat"/>
              </a:rPr>
              <a:t>rõ</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ràng</a:t>
            </a:r>
            <a:r>
              <a:rPr lang="en-US" sz="2000">
                <a:solidFill>
                  <a:srgbClr val="384653"/>
                </a:solidFill>
                <a:latin typeface="Montserrat"/>
                <a:ea typeface="Montserrat"/>
                <a:cs typeface="Montserrat"/>
                <a:sym typeface="Montserrat"/>
              </a:rPr>
              <a:t> các chức năng </a:t>
            </a:r>
            <a:r>
              <a:rPr lang="en-US" sz="2000" err="1">
                <a:solidFill>
                  <a:srgbClr val="384653"/>
                </a:solidFill>
                <a:latin typeface="Montserrat"/>
                <a:ea typeface="Montserrat"/>
                <a:cs typeface="Montserrat"/>
                <a:sym typeface="Montserrat"/>
              </a:rPr>
              <a:t>chính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mỗi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thực hiện,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việc</a:t>
            </a:r>
            <a:r>
              <a:rPr lang="en-US" sz="2000">
                <a:solidFill>
                  <a:srgbClr val="384653"/>
                </a:solidFill>
                <a:latin typeface="Montserrat"/>
                <a:ea typeface="Montserrat"/>
                <a:cs typeface="Montserrat"/>
                <a:sym typeface="Montserrat"/>
              </a:rPr>
              <a:t> phát triển chi </a:t>
            </a:r>
            <a:r>
              <a:rPr lang="en-US" sz="2000" err="1">
                <a:solidFill>
                  <a:srgbClr val="384653"/>
                </a:solidFill>
                <a:latin typeface="Montserrat"/>
                <a:ea typeface="Montserrat"/>
                <a:cs typeface="Montserrat"/>
                <a:sym typeface="Montserrat"/>
              </a:rPr>
              <a:t>tiết</a:t>
            </a:r>
            <a:r>
              <a:rPr lang="en-US" sz="2000">
                <a:solidFill>
                  <a:srgbClr val="384653"/>
                </a:solidFill>
                <a:latin typeface="Montserrat"/>
                <a:ea typeface="Montserrat"/>
                <a:cs typeface="Montserrat"/>
                <a:sym typeface="Montserrat"/>
              </a:rPr>
              <a:t> các module chức năng.</a:t>
            </a:r>
          </a:p>
        </p:txBody>
      </p:sp>
      <p:sp>
        <p:nvSpPr>
          <p:cNvPr id="12" name="TextBox 12"/>
          <p:cNvSpPr txBox="1"/>
          <p:nvPr/>
        </p:nvSpPr>
        <p:spPr>
          <a:xfrm>
            <a:off x="697259" y="8709479"/>
            <a:ext cx="17106158" cy="282129"/>
          </a:xfrm>
          <a:prstGeom prst="rect">
            <a:avLst/>
          </a:prstGeom>
        </p:spPr>
        <p:txBody>
          <a:bodyPr wrap="square" lIns="0" tIns="0" rIns="0" bIns="0" rtlCol="0" anchor="t">
            <a:spAutoFit/>
          </a:bodyPr>
          <a:lstStyle/>
          <a:p>
            <a:pPr algn="l">
              <a:lnSpc>
                <a:spcPts val="2187"/>
              </a:lnSpc>
            </a:pPr>
            <a:r>
              <a:rPr lang="en-US" sz="2000" err="1">
                <a:solidFill>
                  <a:srgbClr val="384653"/>
                </a:solidFill>
                <a:latin typeface="Montserrat"/>
                <a:ea typeface="Montserrat"/>
                <a:cs typeface="Montserrat"/>
                <a:sym typeface="Montserrat"/>
              </a:rPr>
              <a:t>Việc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rõ</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vai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trò</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quyền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hạn</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từng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nhân</a:t>
            </a:r>
            <a:r>
              <a:rPr lang="en-US" sz="2000">
                <a:solidFill>
                  <a:srgbClr val="384653"/>
                </a:solidFill>
                <a:latin typeface="Montserrat"/>
                <a:ea typeface="Montserrat"/>
                <a:cs typeface="Montserrat"/>
                <a:sym typeface="Montserrat"/>
              </a:rPr>
              <a:t> giúp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tổ</a:t>
            </a:r>
            <a:r>
              <a:rPr lang="en-US" sz="2000">
                <a:solidFill>
                  <a:srgbClr val="384653"/>
                </a:solidFill>
                <a:latin typeface="Montserrat"/>
                <a:ea typeface="Montserrat"/>
                <a:cs typeface="Montserrat"/>
                <a:sym typeface="Montserrat"/>
              </a:rPr>
              <a:t> chức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an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a:t>
            </a:r>
          </a:p>
        </p:txBody>
      </p:sp>
      <p:pic>
        <p:nvPicPr>
          <p:cNvPr id="1027" name="Hình ảnh 1">
            <a:extLst>
              <a:ext uri="{FF2B5EF4-FFF2-40B4-BE49-F238E27FC236}">
                <a16:creationId xmlns:a16="http://schemas.microsoft.com/office/drawing/2014/main" id="{BAC7CCE7-09CC-E825-3CB2-15BB21ACF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335" y="3230147"/>
            <a:ext cx="8927307" cy="501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877938" y="877195"/>
            <a:ext cx="15235085" cy="741016"/>
          </a:xfrm>
          <a:prstGeom prst="rect">
            <a:avLst/>
          </a:prstGeom>
        </p:spPr>
        <p:txBody>
          <a:bodyPr lIns="0" tIns="0" rIns="0" bIns="0" rtlCol="0" anchor="t">
            <a:spAutoFit/>
          </a:bodyPr>
          <a:lstStyle/>
          <a:p>
            <a:pPr algn="l">
              <a:lnSpc>
                <a:spcPts val="5625"/>
              </a:lnSpc>
            </a:pPr>
            <a:r>
              <a:rPr lang="en-US" sz="4499" b="1">
                <a:solidFill>
                  <a:srgbClr val="2E3C4E"/>
                </a:solidFill>
                <a:latin typeface="Barlow Bold"/>
                <a:ea typeface="Barlow Bold"/>
                <a:cs typeface="Barlow Bold"/>
                <a:sym typeface="Barlow Bold"/>
              </a:rPr>
              <a:t>Thiết kế </a:t>
            </a:r>
            <a:r>
              <a:rPr lang="en-US" sz="4499" b="1" err="1">
                <a:solidFill>
                  <a:srgbClr val="2E3C4E"/>
                </a:solidFill>
                <a:latin typeface="Barlow Bold"/>
                <a:ea typeface="Barlow Bold"/>
                <a:cs typeface="Barlow Bold"/>
                <a:sym typeface="Barlow Bold"/>
              </a:rPr>
              <a:t>cơ</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sở</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dữ</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liệu</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Nền</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tảng</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cho</a:t>
            </a:r>
            <a:r>
              <a:rPr lang="en-US" sz="4499" b="1">
                <a:solidFill>
                  <a:srgbClr val="2E3C4E"/>
                </a:solidFill>
                <a:latin typeface="Barlow Bold"/>
                <a:ea typeface="Barlow Bold"/>
                <a:cs typeface="Barlow Bold"/>
                <a:sym typeface="Barlow Bold"/>
              </a:rPr>
              <a:t> hệ thống quản </a:t>
            </a:r>
            <a:r>
              <a:rPr lang="en-US" sz="4499" b="1" err="1">
                <a:solidFill>
                  <a:srgbClr val="2E3C4E"/>
                </a:solidFill>
                <a:latin typeface="Barlow Bold"/>
                <a:ea typeface="Barlow Bold"/>
                <a:cs typeface="Barlow Bold"/>
                <a:sym typeface="Barlow Bold"/>
              </a:rPr>
              <a:t>lý</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đặt</a:t>
            </a:r>
            <a:r>
              <a:rPr lang="en-US" sz="4499" b="1">
                <a:solidFill>
                  <a:srgbClr val="2E3C4E"/>
                </a:solidFill>
                <a:latin typeface="Barlow Bold"/>
                <a:ea typeface="Barlow Bold"/>
                <a:cs typeface="Barlow Bold"/>
                <a:sym typeface="Barlow Bold"/>
              </a:rPr>
              <a:t> </a:t>
            </a:r>
            <a:r>
              <a:rPr lang="en-US" sz="4499" b="1" err="1">
                <a:solidFill>
                  <a:srgbClr val="2E3C4E"/>
                </a:solidFill>
                <a:latin typeface="Barlow Bold"/>
                <a:ea typeface="Barlow Bold"/>
                <a:cs typeface="Barlow Bold"/>
                <a:sym typeface="Barlow Bold"/>
              </a:rPr>
              <a:t>sân</a:t>
            </a:r>
            <a:endParaRPr lang="en-US" sz="4499" b="1">
              <a:solidFill>
                <a:srgbClr val="2E3C4E"/>
              </a:solidFill>
              <a:latin typeface="Barlow Bold"/>
              <a:ea typeface="Barlow Bold"/>
              <a:cs typeface="Barlow Bold"/>
              <a:sym typeface="Barlow Bold"/>
            </a:endParaRPr>
          </a:p>
        </p:txBody>
      </p:sp>
      <p:sp>
        <p:nvSpPr>
          <p:cNvPr id="6" name="TextBox 6"/>
          <p:cNvSpPr txBox="1"/>
          <p:nvPr/>
        </p:nvSpPr>
        <p:spPr>
          <a:xfrm>
            <a:off x="877938" y="1990430"/>
            <a:ext cx="16532123" cy="669286"/>
          </a:xfrm>
          <a:prstGeom prst="rect">
            <a:avLst/>
          </a:prstGeom>
        </p:spPr>
        <p:txBody>
          <a:bodyPr lIns="0" tIns="0" rIns="0" bIns="0" rtlCol="0" anchor="t">
            <a:spAutoFit/>
          </a:bodyPr>
          <a:lstStyle/>
          <a:p>
            <a:pPr algn="l">
              <a:lnSpc>
                <a:spcPts val="2749"/>
              </a:lnSpc>
            </a:pP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tốt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yếu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a:t>
            </a:r>
            <a:r>
              <a:rPr lang="en-US" sz="2000">
                <a:solidFill>
                  <a:srgbClr val="384653"/>
                </a:solidFill>
                <a:latin typeface="Montserrat"/>
                <a:ea typeface="Montserrat"/>
                <a:cs typeface="Montserrat"/>
                <a:sym typeface="Montserrat"/>
              </a:rPr>
              <a:t> then </a:t>
            </a:r>
            <a:r>
              <a:rPr lang="en-US" sz="2000" err="1">
                <a:solidFill>
                  <a:srgbClr val="384653"/>
                </a:solidFill>
                <a:latin typeface="Montserrat"/>
                <a:ea typeface="Montserrat"/>
                <a:cs typeface="Montserrat"/>
                <a:sym typeface="Montserrat"/>
              </a:rPr>
              <a:t>chốt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bất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kỳ</a:t>
            </a:r>
            <a:r>
              <a:rPr lang="en-US" sz="2000">
                <a:solidFill>
                  <a:srgbClr val="384653"/>
                </a:solidFill>
                <a:latin typeface="Montserrat"/>
                <a:ea typeface="Montserrat"/>
                <a:cs typeface="Montserrat"/>
                <a:sym typeface="Montserrat"/>
              </a:rPr>
              <a:t> hệ thống thông tin </a:t>
            </a:r>
            <a:r>
              <a:rPr lang="en-US" sz="2000" err="1">
                <a:solidFill>
                  <a:srgbClr val="384653"/>
                </a:solidFill>
                <a:latin typeface="Montserrat"/>
                <a:ea typeface="Montserrat"/>
                <a:cs typeface="Montserrat"/>
                <a:sym typeface="Montserrat"/>
              </a:rPr>
              <a:t>nào</a:t>
            </a:r>
            <a:r>
              <a:rPr lang="en-US" sz="2000">
                <a:solidFill>
                  <a:srgbClr val="384653"/>
                </a:solidFill>
                <a:latin typeface="Montserrat"/>
                <a:ea typeface="Montserrat"/>
                <a:cs typeface="Montserrat"/>
                <a:sym typeface="Montserrat"/>
              </a:rPr>
              <a:t>. Đối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án</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tôi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 các thực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a:t>
            </a:r>
          </a:p>
        </p:txBody>
      </p:sp>
      <p:sp>
        <p:nvSpPr>
          <p:cNvPr id="7" name="TextBox 7"/>
          <p:cNvSpPr txBox="1"/>
          <p:nvPr/>
        </p:nvSpPr>
        <p:spPr>
          <a:xfrm>
            <a:off x="3033712" y="3578428"/>
            <a:ext cx="2888009" cy="359073"/>
          </a:xfrm>
          <a:prstGeom prst="rect">
            <a:avLst/>
          </a:prstGeom>
        </p:spPr>
        <p:txBody>
          <a:bodyPr lIns="0" tIns="0" rIns="0" bIns="0" rtlCol="0" anchor="t">
            <a:spAutoFit/>
          </a:bodyPr>
          <a:lstStyle/>
          <a:p>
            <a:pPr algn="r">
              <a:lnSpc>
                <a:spcPts val="2812"/>
              </a:lnSpc>
            </a:pPr>
            <a:r>
              <a:rPr lang="en-US" sz="2400" b="1">
                <a:solidFill>
                  <a:srgbClr val="384653"/>
                </a:solidFill>
                <a:latin typeface="Barlow Bold"/>
                <a:ea typeface="Barlow Bold"/>
                <a:cs typeface="Barlow Bold"/>
                <a:sym typeface="Barlow Bold"/>
              </a:rPr>
              <a:t>Người dùng</a:t>
            </a:r>
          </a:p>
        </p:txBody>
      </p:sp>
      <p:sp>
        <p:nvSpPr>
          <p:cNvPr id="8" name="TextBox 8"/>
          <p:cNvSpPr txBox="1"/>
          <p:nvPr/>
        </p:nvSpPr>
        <p:spPr>
          <a:xfrm>
            <a:off x="877938" y="4023417"/>
            <a:ext cx="5043783" cy="1015534"/>
          </a:xfrm>
          <a:prstGeom prst="rect">
            <a:avLst/>
          </a:prstGeom>
        </p:spPr>
        <p:txBody>
          <a:bodyPr lIns="0" tIns="0" rIns="0" bIns="0" rtlCol="0" anchor="t">
            <a:spAutoFit/>
          </a:bodyPr>
          <a:lstStyle/>
          <a:p>
            <a:pPr algn="r">
              <a:lnSpc>
                <a:spcPts val="2749"/>
              </a:lnSpc>
            </a:pPr>
            <a:r>
              <a:rPr lang="en-US" sz="2000">
                <a:solidFill>
                  <a:srgbClr val="384653"/>
                </a:solidFill>
                <a:latin typeface="Montserrat"/>
                <a:ea typeface="Montserrat"/>
                <a:cs typeface="Montserrat"/>
                <a:sym typeface="Montserrat"/>
              </a:rPr>
              <a:t>Lưu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cá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nhân</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viên, bao </a:t>
            </a:r>
            <a:r>
              <a:rPr lang="en-US" sz="2000" err="1">
                <a:solidFill>
                  <a:srgbClr val="384653"/>
                </a:solidFill>
                <a:latin typeface="Montserrat"/>
                <a:ea typeface="Montserrat"/>
                <a:cs typeface="Montserrat"/>
                <a:sym typeface="Montserrat"/>
              </a:rPr>
              <a:t>gồm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số</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thoại</a:t>
            </a:r>
            <a:r>
              <a:rPr lang="en-US" sz="2000">
                <a:solidFill>
                  <a:srgbClr val="384653"/>
                </a:solidFill>
                <a:latin typeface="Montserrat"/>
                <a:ea typeface="Montserrat"/>
                <a:cs typeface="Montserrat"/>
                <a:sym typeface="Montserrat"/>
              </a:rPr>
              <a:t>, email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khẩu</a:t>
            </a:r>
            <a:r>
              <a:rPr lang="en-US" sz="2000">
                <a:solidFill>
                  <a:srgbClr val="384653"/>
                </a:solidFill>
                <a:latin typeface="Montserrat"/>
                <a:ea typeface="Montserrat"/>
                <a:cs typeface="Montserrat"/>
                <a:sym typeface="Montserrat"/>
              </a:rPr>
              <a:t>.</a:t>
            </a:r>
          </a:p>
        </p:txBody>
      </p:sp>
      <p:sp>
        <p:nvSpPr>
          <p:cNvPr id="9" name="Freeform 9" descr="preencoded.png"/>
          <p:cNvSpPr/>
          <p:nvPr/>
        </p:nvSpPr>
        <p:spPr>
          <a:xfrm>
            <a:off x="6250934" y="3006481"/>
            <a:ext cx="5786142" cy="5786142"/>
          </a:xfrm>
          <a:custGeom>
            <a:avLst/>
            <a:gdLst/>
            <a:ahLst/>
            <a:cxnLst/>
            <a:rect l="l" t="t" r="r" b="b"/>
            <a:pathLst>
              <a:path w="5786142" h="5786142">
                <a:moveTo>
                  <a:pt x="0" y="0"/>
                </a:moveTo>
                <a:lnTo>
                  <a:pt x="5786142" y="0"/>
                </a:lnTo>
                <a:lnTo>
                  <a:pt x="5786142" y="5786142"/>
                </a:lnTo>
                <a:lnTo>
                  <a:pt x="0" y="5786142"/>
                </a:lnTo>
                <a:lnTo>
                  <a:pt x="0" y="0"/>
                </a:lnTo>
                <a:close/>
              </a:path>
            </a:pathLst>
          </a:custGeom>
          <a:blipFill>
            <a:blip r:embed="rId3"/>
            <a:stretch>
              <a:fillRect/>
            </a:stretch>
          </a:blipFill>
        </p:spPr>
        <p:txBody>
          <a:bodyPr/>
          <a:lstStyle/>
          <a:p>
            <a:endParaRPr lang="vi-VN"/>
          </a:p>
        </p:txBody>
      </p:sp>
      <p:sp>
        <p:nvSpPr>
          <p:cNvPr id="10" name="Freeform 10" descr="preencoded.png"/>
          <p:cNvSpPr/>
          <p:nvPr/>
        </p:nvSpPr>
        <p:spPr>
          <a:xfrm>
            <a:off x="7570365" y="4280964"/>
            <a:ext cx="328317" cy="328317"/>
          </a:xfrm>
          <a:custGeom>
            <a:avLst/>
            <a:gdLst/>
            <a:ahLst/>
            <a:cxnLst/>
            <a:rect l="l" t="t" r="r" b="b"/>
            <a:pathLst>
              <a:path w="328317" h="328317">
                <a:moveTo>
                  <a:pt x="0" y="0"/>
                </a:moveTo>
                <a:lnTo>
                  <a:pt x="328317" y="0"/>
                </a:lnTo>
                <a:lnTo>
                  <a:pt x="328317" y="328317"/>
                </a:lnTo>
                <a:lnTo>
                  <a:pt x="0" y="328317"/>
                </a:lnTo>
                <a:lnTo>
                  <a:pt x="0" y="0"/>
                </a:lnTo>
                <a:close/>
              </a:path>
            </a:pathLst>
          </a:custGeom>
          <a:blipFill>
            <a:blip r:embed="rId4">
              <a:extLst>
                <a:ext uri="{96DAC541-7B7A-43D3-8B79-37D633B846F1}">
                  <asvg:svgBlip xmlns:asvg="http://schemas.microsoft.com/office/drawing/2016/SVG/main" r:embed="rId5"/>
                </a:ext>
              </a:extLst>
            </a:blip>
            <a:stretch>
              <a:fillRect t="-7142" b="-7142"/>
            </a:stretch>
          </a:blipFill>
        </p:spPr>
        <p:txBody>
          <a:bodyPr/>
          <a:lstStyle/>
          <a:p>
            <a:endParaRPr lang="vi-VN"/>
          </a:p>
        </p:txBody>
      </p:sp>
      <p:sp>
        <p:nvSpPr>
          <p:cNvPr id="11" name="TextBox 11"/>
          <p:cNvSpPr txBox="1"/>
          <p:nvPr/>
        </p:nvSpPr>
        <p:spPr>
          <a:xfrm>
            <a:off x="12366279" y="3068841"/>
            <a:ext cx="2888009" cy="359073"/>
          </a:xfrm>
          <a:prstGeom prst="rect">
            <a:avLst/>
          </a:prstGeom>
        </p:spPr>
        <p:txBody>
          <a:bodyPr lIns="0" tIns="0" rIns="0" bIns="0" rtlCol="0" anchor="t">
            <a:spAutoFit/>
          </a:bodyPr>
          <a:lstStyle/>
          <a:p>
            <a:pPr algn="l">
              <a:lnSpc>
                <a:spcPts val="2812"/>
              </a:lnSpc>
            </a:pPr>
            <a:r>
              <a:rPr lang="en-US" sz="2400" b="1" err="1">
                <a:solidFill>
                  <a:srgbClr val="384653"/>
                </a:solidFill>
                <a:latin typeface="Barlow Bold"/>
                <a:ea typeface="Barlow Bold"/>
                <a:cs typeface="Barlow Bold"/>
                <a:sym typeface="Barlow Bold"/>
              </a:rPr>
              <a:t>Sân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cầu</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lông</a:t>
            </a:r>
            <a:endParaRPr lang="en-US" sz="2400" b="1">
              <a:solidFill>
                <a:srgbClr val="384653"/>
              </a:solidFill>
              <a:latin typeface="Barlow Bold"/>
              <a:ea typeface="Barlow Bold"/>
              <a:cs typeface="Barlow Bold"/>
              <a:sym typeface="Barlow Bold"/>
            </a:endParaRPr>
          </a:p>
        </p:txBody>
      </p:sp>
      <p:sp>
        <p:nvSpPr>
          <p:cNvPr id="12" name="TextBox 12"/>
          <p:cNvSpPr txBox="1"/>
          <p:nvPr/>
        </p:nvSpPr>
        <p:spPr>
          <a:xfrm>
            <a:off x="12366279" y="3513830"/>
            <a:ext cx="5043783" cy="1015534"/>
          </a:xfrm>
          <a:prstGeom prst="rect">
            <a:avLst/>
          </a:prstGeom>
        </p:spPr>
        <p:txBody>
          <a:bodyPr lIns="0" tIns="0" rIns="0" bIns="0" rtlCol="0" anchor="t">
            <a:spAutoFit/>
          </a:bodyPr>
          <a:lstStyle/>
          <a:p>
            <a:pPr algn="l">
              <a:lnSpc>
                <a:spcPts val="2749"/>
              </a:lnSpc>
            </a:pPr>
            <a:r>
              <a:rPr lang="en-US" sz="2000">
                <a:solidFill>
                  <a:srgbClr val="384653"/>
                </a:solidFill>
                <a:latin typeface="Montserrat"/>
                <a:ea typeface="Montserrat"/>
                <a:cs typeface="Montserrat"/>
                <a:sym typeface="Montserrat"/>
              </a:rPr>
              <a:t>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chi </a:t>
            </a:r>
            <a:r>
              <a:rPr lang="en-US" sz="2000" err="1">
                <a:solidFill>
                  <a:srgbClr val="384653"/>
                </a:solidFill>
                <a:latin typeface="Montserrat"/>
                <a:ea typeface="Montserrat"/>
                <a:cs typeface="Montserrat"/>
                <a:sym typeface="Montserrat"/>
              </a:rPr>
              <a:t>tiết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về</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như</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chỉ</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mô</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ảnh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thuê</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theo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a:t>
            </a:r>
          </a:p>
        </p:txBody>
      </p:sp>
      <p:sp>
        <p:nvSpPr>
          <p:cNvPr id="13" name="Freeform 13" descr="preencoded.png"/>
          <p:cNvSpPr/>
          <p:nvPr/>
        </p:nvSpPr>
        <p:spPr>
          <a:xfrm>
            <a:off x="6250934" y="3006481"/>
            <a:ext cx="5786142" cy="5786142"/>
          </a:xfrm>
          <a:custGeom>
            <a:avLst/>
            <a:gdLst/>
            <a:ahLst/>
            <a:cxnLst/>
            <a:rect l="l" t="t" r="r" b="b"/>
            <a:pathLst>
              <a:path w="5786142" h="5786142">
                <a:moveTo>
                  <a:pt x="0" y="0"/>
                </a:moveTo>
                <a:lnTo>
                  <a:pt x="5786142" y="0"/>
                </a:lnTo>
                <a:lnTo>
                  <a:pt x="5786142" y="5786142"/>
                </a:lnTo>
                <a:lnTo>
                  <a:pt x="0" y="5786142"/>
                </a:lnTo>
                <a:lnTo>
                  <a:pt x="0" y="0"/>
                </a:lnTo>
                <a:close/>
              </a:path>
            </a:pathLst>
          </a:custGeom>
          <a:blipFill>
            <a:blip r:embed="rId6"/>
            <a:stretch>
              <a:fillRect/>
            </a:stretch>
          </a:blipFill>
        </p:spPr>
        <p:txBody>
          <a:bodyPr/>
          <a:lstStyle/>
          <a:p>
            <a:endParaRPr lang="vi-VN"/>
          </a:p>
        </p:txBody>
      </p:sp>
      <p:sp>
        <p:nvSpPr>
          <p:cNvPr id="14" name="Freeform 14" descr="preencoded.png"/>
          <p:cNvSpPr/>
          <p:nvPr/>
        </p:nvSpPr>
        <p:spPr>
          <a:xfrm>
            <a:off x="9927355" y="3945512"/>
            <a:ext cx="328317" cy="328317"/>
          </a:xfrm>
          <a:custGeom>
            <a:avLst/>
            <a:gdLst/>
            <a:ahLst/>
            <a:cxnLst/>
            <a:rect l="l" t="t" r="r" b="b"/>
            <a:pathLst>
              <a:path w="328317" h="328317">
                <a:moveTo>
                  <a:pt x="0" y="0"/>
                </a:moveTo>
                <a:lnTo>
                  <a:pt x="328317" y="0"/>
                </a:lnTo>
                <a:lnTo>
                  <a:pt x="328317" y="328317"/>
                </a:lnTo>
                <a:lnTo>
                  <a:pt x="0" y="3283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5" name="TextBox 15"/>
          <p:cNvSpPr txBox="1"/>
          <p:nvPr/>
        </p:nvSpPr>
        <p:spPr>
          <a:xfrm>
            <a:off x="12475959" y="5107191"/>
            <a:ext cx="2888009" cy="359073"/>
          </a:xfrm>
          <a:prstGeom prst="rect">
            <a:avLst/>
          </a:prstGeom>
        </p:spPr>
        <p:txBody>
          <a:bodyPr lIns="0" tIns="0" rIns="0" bIns="0" rtlCol="0" anchor="t">
            <a:spAutoFit/>
          </a:bodyPr>
          <a:lstStyle/>
          <a:p>
            <a:pPr algn="l">
              <a:lnSpc>
                <a:spcPts val="2812"/>
              </a:lnSpc>
            </a:pPr>
            <a:r>
              <a:rPr lang="en-US" sz="2400" b="1" err="1">
                <a:solidFill>
                  <a:srgbClr val="384653"/>
                </a:solidFill>
                <a:latin typeface="Barlow Bold"/>
                <a:ea typeface="Barlow Bold"/>
                <a:cs typeface="Barlow Bold"/>
                <a:sym typeface="Barlow Bold"/>
              </a:rPr>
              <a:t>Lịch</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đặt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16" name="TextBox 16"/>
          <p:cNvSpPr txBox="1"/>
          <p:nvPr/>
        </p:nvSpPr>
        <p:spPr>
          <a:xfrm>
            <a:off x="12475959" y="5552180"/>
            <a:ext cx="4934102" cy="1361783"/>
          </a:xfrm>
          <a:prstGeom prst="rect">
            <a:avLst/>
          </a:prstGeom>
        </p:spPr>
        <p:txBody>
          <a:bodyPr lIns="0" tIns="0" rIns="0" bIns="0" rtlCol="0" anchor="t">
            <a:spAutoFit/>
          </a:bodyPr>
          <a:lstStyle/>
          <a:p>
            <a:pPr algn="l">
              <a:lnSpc>
                <a:spcPts val="2749"/>
              </a:lnSpc>
            </a:pPr>
            <a:r>
              <a:rPr lang="en-US" sz="2000" err="1">
                <a:solidFill>
                  <a:srgbClr val="384653"/>
                </a:solidFill>
                <a:latin typeface="Montserrat"/>
                <a:ea typeface="Montserrat"/>
                <a:cs typeface="Montserrat"/>
                <a:sym typeface="Montserrat"/>
              </a:rPr>
              <a:t>Ghi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nhận</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trùng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lặp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cấp</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trống</a:t>
            </a:r>
            <a:r>
              <a:rPr lang="en-US" sz="2000">
                <a:solidFill>
                  <a:srgbClr val="384653"/>
                </a:solidFill>
                <a:latin typeface="Montserrat"/>
                <a:ea typeface="Montserrat"/>
                <a:cs typeface="Montserrat"/>
                <a:sym typeface="Montserrat"/>
              </a:rPr>
              <a:t>/</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a:t>
            </a:r>
          </a:p>
        </p:txBody>
      </p:sp>
      <p:sp>
        <p:nvSpPr>
          <p:cNvPr id="17" name="Freeform 17" descr="preencoded.png"/>
          <p:cNvSpPr/>
          <p:nvPr/>
        </p:nvSpPr>
        <p:spPr>
          <a:xfrm>
            <a:off x="6250934" y="3006481"/>
            <a:ext cx="5786142" cy="5786142"/>
          </a:xfrm>
          <a:custGeom>
            <a:avLst/>
            <a:gdLst/>
            <a:ahLst/>
            <a:cxnLst/>
            <a:rect l="l" t="t" r="r" b="b"/>
            <a:pathLst>
              <a:path w="5786142" h="5786142">
                <a:moveTo>
                  <a:pt x="0" y="0"/>
                </a:moveTo>
                <a:lnTo>
                  <a:pt x="5786142" y="0"/>
                </a:lnTo>
                <a:lnTo>
                  <a:pt x="5786142" y="5786142"/>
                </a:lnTo>
                <a:lnTo>
                  <a:pt x="0" y="5786142"/>
                </a:lnTo>
                <a:lnTo>
                  <a:pt x="0" y="0"/>
                </a:lnTo>
                <a:close/>
              </a:path>
            </a:pathLst>
          </a:custGeom>
          <a:blipFill>
            <a:blip r:embed="rId9"/>
            <a:stretch>
              <a:fillRect/>
            </a:stretch>
          </a:blipFill>
        </p:spPr>
        <p:txBody>
          <a:bodyPr/>
          <a:lstStyle/>
          <a:p>
            <a:endParaRPr lang="vi-VN"/>
          </a:p>
        </p:txBody>
      </p:sp>
      <p:sp>
        <p:nvSpPr>
          <p:cNvPr id="18" name="Freeform 18" descr="preencoded.png"/>
          <p:cNvSpPr/>
          <p:nvPr/>
        </p:nvSpPr>
        <p:spPr>
          <a:xfrm>
            <a:off x="10974657" y="6083427"/>
            <a:ext cx="328317" cy="328317"/>
          </a:xfrm>
          <a:custGeom>
            <a:avLst/>
            <a:gdLst/>
            <a:ahLst/>
            <a:cxnLst/>
            <a:rect l="l" t="t" r="r" b="b"/>
            <a:pathLst>
              <a:path w="328317" h="328317">
                <a:moveTo>
                  <a:pt x="0" y="0"/>
                </a:moveTo>
                <a:lnTo>
                  <a:pt x="328318" y="0"/>
                </a:lnTo>
                <a:lnTo>
                  <a:pt x="328318" y="328317"/>
                </a:lnTo>
                <a:lnTo>
                  <a:pt x="0" y="328317"/>
                </a:lnTo>
                <a:lnTo>
                  <a:pt x="0" y="0"/>
                </a:lnTo>
                <a:close/>
              </a:path>
            </a:pathLst>
          </a:custGeom>
          <a:blipFill>
            <a:blip r:embed="rId10">
              <a:extLst>
                <a:ext uri="{96DAC541-7B7A-43D3-8B79-37D633B846F1}">
                  <asvg:svgBlip xmlns:asvg="http://schemas.microsoft.com/office/drawing/2016/SVG/main" r:embed="rId11"/>
                </a:ext>
              </a:extLst>
            </a:blip>
            <a:stretch>
              <a:fillRect t="-5715" b="-5712"/>
            </a:stretch>
          </a:blipFill>
        </p:spPr>
        <p:txBody>
          <a:bodyPr/>
          <a:lstStyle/>
          <a:p>
            <a:endParaRPr lang="vi-VN"/>
          </a:p>
        </p:txBody>
      </p:sp>
      <p:sp>
        <p:nvSpPr>
          <p:cNvPr id="19" name="TextBox 19"/>
          <p:cNvSpPr txBox="1"/>
          <p:nvPr/>
        </p:nvSpPr>
        <p:spPr>
          <a:xfrm>
            <a:off x="12366279" y="7145684"/>
            <a:ext cx="2888009" cy="359073"/>
          </a:xfrm>
          <a:prstGeom prst="rect">
            <a:avLst/>
          </a:prstGeom>
        </p:spPr>
        <p:txBody>
          <a:bodyPr lIns="0" tIns="0" rIns="0" bIns="0" rtlCol="0" anchor="t">
            <a:spAutoFit/>
          </a:bodyPr>
          <a:lstStyle/>
          <a:p>
            <a:pPr algn="l">
              <a:lnSpc>
                <a:spcPts val="2812"/>
              </a:lnSpc>
            </a:pPr>
            <a:r>
              <a:rPr lang="en-US" sz="2400" b="1" err="1">
                <a:solidFill>
                  <a:srgbClr val="384653"/>
                </a:solidFill>
                <a:latin typeface="Barlow Bold"/>
                <a:ea typeface="Barlow Bold"/>
                <a:cs typeface="Barlow Bold"/>
                <a:sym typeface="Barlow Bold"/>
              </a:rPr>
              <a:t>Đơn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đặt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20" name="TextBox 20"/>
          <p:cNvSpPr txBox="1"/>
          <p:nvPr/>
        </p:nvSpPr>
        <p:spPr>
          <a:xfrm>
            <a:off x="12366279" y="7590682"/>
            <a:ext cx="5043783" cy="1015534"/>
          </a:xfrm>
          <a:prstGeom prst="rect">
            <a:avLst/>
          </a:prstGeom>
        </p:spPr>
        <p:txBody>
          <a:bodyPr lIns="0" tIns="0" rIns="0" bIns="0" rtlCol="0" anchor="t">
            <a:spAutoFit/>
          </a:bodyPr>
          <a:lstStyle/>
          <a:p>
            <a:pPr algn="l">
              <a:lnSpc>
                <a:spcPts val="2749"/>
              </a:lnSpc>
            </a:pPr>
            <a:r>
              <a:rPr lang="en-US" sz="2000">
                <a:solidFill>
                  <a:srgbClr val="384653"/>
                </a:solidFill>
                <a:latin typeface="Montserrat"/>
                <a:ea typeface="Montserrat"/>
                <a:cs typeface="Montserrat"/>
                <a:sym typeface="Montserrat"/>
              </a:rPr>
              <a:t>Lưu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thông tin chi </a:t>
            </a:r>
            <a:r>
              <a:rPr lang="en-US" sz="2000" err="1">
                <a:solidFill>
                  <a:srgbClr val="384653"/>
                </a:solidFill>
                <a:latin typeface="Montserrat"/>
                <a:ea typeface="Montserrat"/>
                <a:cs typeface="Montserrat"/>
                <a:sym typeface="Montserrat"/>
              </a:rPr>
              <a:t>tiết</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mỗi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lần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bao </a:t>
            </a:r>
            <a:r>
              <a:rPr lang="en-US" sz="2000" err="1">
                <a:solidFill>
                  <a:srgbClr val="384653"/>
                </a:solidFill>
                <a:latin typeface="Montserrat"/>
                <a:ea typeface="Montserrat"/>
                <a:cs typeface="Montserrat"/>
                <a:sym typeface="Montserrat"/>
              </a:rPr>
              <a:t>gồm</a:t>
            </a:r>
            <a:r>
              <a:rPr lang="en-US" sz="2000">
                <a:solidFill>
                  <a:srgbClr val="384653"/>
                </a:solidFill>
                <a:latin typeface="Montserrat"/>
                <a:ea typeface="Montserrat"/>
                <a:cs typeface="Montserrat"/>
                <a:sym typeface="Montserrat"/>
              </a:rPr>
              <a:t> người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tổng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tiền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toán</a:t>
            </a:r>
            <a:r>
              <a:rPr lang="en-US" sz="2000">
                <a:solidFill>
                  <a:srgbClr val="384653"/>
                </a:solidFill>
                <a:latin typeface="Montserrat"/>
                <a:ea typeface="Montserrat"/>
                <a:cs typeface="Montserrat"/>
                <a:sym typeface="Montserrat"/>
              </a:rPr>
              <a:t>.</a:t>
            </a:r>
          </a:p>
        </p:txBody>
      </p:sp>
      <p:sp>
        <p:nvSpPr>
          <p:cNvPr id="21" name="Freeform 21" descr="preencoded.png"/>
          <p:cNvSpPr/>
          <p:nvPr/>
        </p:nvSpPr>
        <p:spPr>
          <a:xfrm>
            <a:off x="6250934" y="3006481"/>
            <a:ext cx="5786142" cy="5786142"/>
          </a:xfrm>
          <a:custGeom>
            <a:avLst/>
            <a:gdLst/>
            <a:ahLst/>
            <a:cxnLst/>
            <a:rect l="l" t="t" r="r" b="b"/>
            <a:pathLst>
              <a:path w="5786142" h="5786142">
                <a:moveTo>
                  <a:pt x="0" y="0"/>
                </a:moveTo>
                <a:lnTo>
                  <a:pt x="5786142" y="0"/>
                </a:lnTo>
                <a:lnTo>
                  <a:pt x="5786142" y="5786142"/>
                </a:lnTo>
                <a:lnTo>
                  <a:pt x="0" y="5786142"/>
                </a:lnTo>
                <a:lnTo>
                  <a:pt x="0" y="0"/>
                </a:lnTo>
                <a:close/>
              </a:path>
            </a:pathLst>
          </a:custGeom>
          <a:blipFill>
            <a:blip r:embed="rId12"/>
            <a:stretch>
              <a:fillRect/>
            </a:stretch>
          </a:blipFill>
        </p:spPr>
        <p:txBody>
          <a:bodyPr/>
          <a:lstStyle/>
          <a:p>
            <a:endParaRPr lang="vi-VN"/>
          </a:p>
        </p:txBody>
      </p:sp>
      <p:sp>
        <p:nvSpPr>
          <p:cNvPr id="22" name="Freeform 22" descr="preencoded.png"/>
          <p:cNvSpPr/>
          <p:nvPr/>
        </p:nvSpPr>
        <p:spPr>
          <a:xfrm>
            <a:off x="9265072" y="7740177"/>
            <a:ext cx="328317" cy="328317"/>
          </a:xfrm>
          <a:custGeom>
            <a:avLst/>
            <a:gdLst/>
            <a:ahLst/>
            <a:cxnLst/>
            <a:rect l="l" t="t" r="r" b="b"/>
            <a:pathLst>
              <a:path w="328317" h="328317">
                <a:moveTo>
                  <a:pt x="0" y="0"/>
                </a:moveTo>
                <a:lnTo>
                  <a:pt x="328318" y="0"/>
                </a:lnTo>
                <a:lnTo>
                  <a:pt x="328318" y="328317"/>
                </a:lnTo>
                <a:lnTo>
                  <a:pt x="0" y="328317"/>
                </a:lnTo>
                <a:lnTo>
                  <a:pt x="0" y="0"/>
                </a:lnTo>
                <a:close/>
              </a:path>
            </a:pathLst>
          </a:custGeom>
          <a:blipFill>
            <a:blip r:embed="rId13">
              <a:extLst>
                <a:ext uri="{96DAC541-7B7A-43D3-8B79-37D633B846F1}">
                  <asvg:svgBlip xmlns:asvg="http://schemas.microsoft.com/office/drawing/2016/SVG/main" r:embed="rId14"/>
                </a:ext>
              </a:extLst>
            </a:blip>
            <a:stretch>
              <a:fillRect t="-2857" b="-2854"/>
            </a:stretch>
          </a:blipFill>
        </p:spPr>
        <p:txBody>
          <a:bodyPr/>
          <a:lstStyle/>
          <a:p>
            <a:endParaRPr lang="vi-VN"/>
          </a:p>
        </p:txBody>
      </p:sp>
      <p:sp>
        <p:nvSpPr>
          <p:cNvPr id="23" name="TextBox 23"/>
          <p:cNvSpPr txBox="1"/>
          <p:nvPr/>
        </p:nvSpPr>
        <p:spPr>
          <a:xfrm>
            <a:off x="3033712" y="6636096"/>
            <a:ext cx="2888009" cy="359073"/>
          </a:xfrm>
          <a:prstGeom prst="rect">
            <a:avLst/>
          </a:prstGeom>
        </p:spPr>
        <p:txBody>
          <a:bodyPr lIns="0" tIns="0" rIns="0" bIns="0" rtlCol="0" anchor="t">
            <a:spAutoFit/>
          </a:bodyPr>
          <a:lstStyle/>
          <a:p>
            <a:pPr algn="r">
              <a:lnSpc>
                <a:spcPts val="2812"/>
              </a:lnSpc>
            </a:pPr>
            <a:r>
              <a:rPr lang="en-US" sz="2400" b="1">
                <a:solidFill>
                  <a:srgbClr val="384653"/>
                </a:solidFill>
                <a:latin typeface="Barlow Bold"/>
                <a:ea typeface="Barlow Bold"/>
                <a:cs typeface="Barlow Bold"/>
                <a:sym typeface="Barlow Bold"/>
              </a:rPr>
              <a:t>Khuyến </a:t>
            </a:r>
            <a:r>
              <a:rPr lang="en-US" sz="2400" b="1" err="1">
                <a:solidFill>
                  <a:srgbClr val="384653"/>
                </a:solidFill>
                <a:latin typeface="Barlow Bold"/>
                <a:ea typeface="Barlow Bold"/>
                <a:cs typeface="Barlow Bold"/>
                <a:sym typeface="Barlow Bold"/>
              </a:rPr>
              <a:t>mãi</a:t>
            </a:r>
            <a:endParaRPr lang="en-US" sz="2400" b="1">
              <a:solidFill>
                <a:srgbClr val="384653"/>
              </a:solidFill>
              <a:latin typeface="Barlow Bold"/>
              <a:ea typeface="Barlow Bold"/>
              <a:cs typeface="Barlow Bold"/>
              <a:sym typeface="Barlow Bold"/>
            </a:endParaRPr>
          </a:p>
        </p:txBody>
      </p:sp>
      <p:sp>
        <p:nvSpPr>
          <p:cNvPr id="24" name="TextBox 24"/>
          <p:cNvSpPr txBox="1"/>
          <p:nvPr/>
        </p:nvSpPr>
        <p:spPr>
          <a:xfrm>
            <a:off x="877938" y="7081095"/>
            <a:ext cx="5043783" cy="1015534"/>
          </a:xfrm>
          <a:prstGeom prst="rect">
            <a:avLst/>
          </a:prstGeom>
        </p:spPr>
        <p:txBody>
          <a:bodyPr lIns="0" tIns="0" rIns="0" bIns="0" rtlCol="0" anchor="t">
            <a:spAutoFit/>
          </a:bodyPr>
          <a:lstStyle/>
          <a:p>
            <a:pPr algn="r">
              <a:lnSpc>
                <a:spcPts val="2749"/>
              </a:lnSpc>
            </a:pPr>
            <a:r>
              <a:rPr lang="en-US" sz="2000">
                <a:solidFill>
                  <a:srgbClr val="384653"/>
                </a:solidFill>
                <a:latin typeface="Montserrat"/>
                <a:ea typeface="Montserrat"/>
                <a:cs typeface="Montserrat"/>
                <a:sym typeface="Montserrat"/>
              </a:rPr>
              <a:t>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các chương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khuyến </a:t>
            </a:r>
            <a:r>
              <a:rPr lang="en-US" sz="2000" err="1">
                <a:solidFill>
                  <a:srgbClr val="384653"/>
                </a:solidFill>
                <a:latin typeface="Montserrat"/>
                <a:ea typeface="Montserrat"/>
                <a:cs typeface="Montserrat"/>
                <a:sym typeface="Montserrat"/>
              </a:rPr>
              <a:t>mãi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hoặc</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biệt</a:t>
            </a:r>
            <a:r>
              <a:rPr lang="en-US" sz="2000">
                <a:solidFill>
                  <a:srgbClr val="384653"/>
                </a:solidFill>
                <a:latin typeface="Montserrat"/>
                <a:ea typeface="Montserrat"/>
                <a:cs typeface="Montserrat"/>
                <a:sym typeface="Montserrat"/>
              </a:rPr>
              <a:t>.</a:t>
            </a:r>
          </a:p>
        </p:txBody>
      </p:sp>
      <p:sp>
        <p:nvSpPr>
          <p:cNvPr id="25" name="Freeform 25" descr="preencoded.png"/>
          <p:cNvSpPr/>
          <p:nvPr/>
        </p:nvSpPr>
        <p:spPr>
          <a:xfrm>
            <a:off x="6250934" y="3006481"/>
            <a:ext cx="5786142" cy="5786142"/>
          </a:xfrm>
          <a:custGeom>
            <a:avLst/>
            <a:gdLst/>
            <a:ahLst/>
            <a:cxnLst/>
            <a:rect l="l" t="t" r="r" b="b"/>
            <a:pathLst>
              <a:path w="5786142" h="5786142">
                <a:moveTo>
                  <a:pt x="0" y="0"/>
                </a:moveTo>
                <a:lnTo>
                  <a:pt x="5786142" y="0"/>
                </a:lnTo>
                <a:lnTo>
                  <a:pt x="5786142" y="5786142"/>
                </a:lnTo>
                <a:lnTo>
                  <a:pt x="0" y="5786142"/>
                </a:lnTo>
                <a:lnTo>
                  <a:pt x="0" y="0"/>
                </a:lnTo>
                <a:close/>
              </a:path>
            </a:pathLst>
          </a:custGeom>
          <a:blipFill>
            <a:blip r:embed="rId15"/>
            <a:stretch>
              <a:fillRect/>
            </a:stretch>
          </a:blipFill>
        </p:spPr>
        <p:txBody>
          <a:bodyPr/>
          <a:lstStyle/>
          <a:p>
            <a:endParaRPr lang="vi-VN"/>
          </a:p>
        </p:txBody>
      </p:sp>
      <p:sp>
        <p:nvSpPr>
          <p:cNvPr id="26" name="Freeform 26" descr="preencoded.png"/>
          <p:cNvSpPr/>
          <p:nvPr/>
        </p:nvSpPr>
        <p:spPr>
          <a:xfrm>
            <a:off x="7161086" y="6626200"/>
            <a:ext cx="328317" cy="328317"/>
          </a:xfrm>
          <a:custGeom>
            <a:avLst/>
            <a:gdLst/>
            <a:ahLst/>
            <a:cxnLst/>
            <a:rect l="l" t="t" r="r" b="b"/>
            <a:pathLst>
              <a:path w="328317" h="328317">
                <a:moveTo>
                  <a:pt x="0" y="0"/>
                </a:moveTo>
                <a:lnTo>
                  <a:pt x="328317" y="0"/>
                </a:lnTo>
                <a:lnTo>
                  <a:pt x="328317" y="328317"/>
                </a:lnTo>
                <a:lnTo>
                  <a:pt x="0" y="3283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27" name="TextBox 27"/>
          <p:cNvSpPr txBox="1"/>
          <p:nvPr/>
        </p:nvSpPr>
        <p:spPr>
          <a:xfrm>
            <a:off x="877938" y="8972845"/>
            <a:ext cx="16532123" cy="319896"/>
          </a:xfrm>
          <a:prstGeom prst="rect">
            <a:avLst/>
          </a:prstGeom>
        </p:spPr>
        <p:txBody>
          <a:bodyPr lIns="0" tIns="0" rIns="0" bIns="0" rtlCol="0" anchor="t">
            <a:spAutoFit/>
          </a:bodyPr>
          <a:lstStyle/>
          <a:p>
            <a:pPr algn="l">
              <a:lnSpc>
                <a:spcPts val="2749"/>
              </a:lnSpc>
            </a:pPr>
            <a:r>
              <a:rPr lang="en-US" sz="1900">
                <a:solidFill>
                  <a:srgbClr val="384653"/>
                </a:solidFill>
                <a:latin typeface="Montserrat"/>
                <a:ea typeface="Montserrat"/>
                <a:cs typeface="Montserrat"/>
                <a:sym typeface="Montserrat"/>
              </a:rPr>
              <a:t>Thiết kế </a:t>
            </a:r>
            <a:r>
              <a:rPr lang="en-US" sz="1900" err="1">
                <a:solidFill>
                  <a:srgbClr val="384653"/>
                </a:solidFill>
                <a:latin typeface="Montserrat"/>
                <a:ea typeface="Montserrat"/>
                <a:cs typeface="Montserrat"/>
                <a:sym typeface="Montserrat"/>
              </a:rPr>
              <a:t>này</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đảm</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bảo</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tính</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nhất</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quán</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và</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toàn</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vẹn</a:t>
            </a:r>
            <a:r>
              <a:rPr lang="en-US" sz="1900">
                <a:solidFill>
                  <a:srgbClr val="384653"/>
                </a:solidFill>
                <a:latin typeface="Montserrat"/>
                <a:ea typeface="Montserrat"/>
                <a:cs typeface="Montserrat"/>
                <a:sym typeface="Montserrat"/>
              </a:rPr>
              <a:t> của </a:t>
            </a:r>
            <a:r>
              <a:rPr lang="en-US" sz="1900" err="1">
                <a:solidFill>
                  <a:srgbClr val="384653"/>
                </a:solidFill>
                <a:latin typeface="Montserrat"/>
                <a:ea typeface="Montserrat"/>
                <a:cs typeface="Montserrat"/>
                <a:sym typeface="Montserrat"/>
              </a:rPr>
              <a:t>dữ</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liệu</a:t>
            </a:r>
            <a:r>
              <a:rPr lang="en-US" sz="1900">
                <a:solidFill>
                  <a:srgbClr val="384653"/>
                </a:solidFill>
                <a:latin typeface="Montserrat"/>
                <a:ea typeface="Montserrat"/>
                <a:cs typeface="Montserrat"/>
                <a:sym typeface="Montserrat"/>
              </a:rPr>
              <a:t>, giúp hệ thống </a:t>
            </a:r>
            <a:r>
              <a:rPr lang="en-US" sz="1900" err="1">
                <a:solidFill>
                  <a:srgbClr val="384653"/>
                </a:solidFill>
                <a:latin typeface="Montserrat"/>
                <a:ea typeface="Montserrat"/>
                <a:cs typeface="Montserrat"/>
                <a:sym typeface="Montserrat"/>
              </a:rPr>
              <a:t>hoạt</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động</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mượt</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mà</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và</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dễ</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dàng</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mở</a:t>
            </a:r>
            <a:r>
              <a:rPr lang="en-US" sz="1900">
                <a:solidFill>
                  <a:srgbClr val="384653"/>
                </a:solidFill>
                <a:latin typeface="Montserrat"/>
                <a:ea typeface="Montserrat"/>
                <a:cs typeface="Montserrat"/>
                <a:sym typeface="Montserrat"/>
              </a:rPr>
              <a:t> </a:t>
            </a:r>
            <a:r>
              <a:rPr lang="en-US" sz="1900" err="1">
                <a:solidFill>
                  <a:srgbClr val="384653"/>
                </a:solidFill>
                <a:latin typeface="Montserrat"/>
                <a:ea typeface="Montserrat"/>
                <a:cs typeface="Montserrat"/>
                <a:sym typeface="Montserrat"/>
              </a:rPr>
              <a:t>rộng</a:t>
            </a:r>
            <a:r>
              <a:rPr lang="en-US" sz="1900">
                <a:solidFill>
                  <a:srgbClr val="384653"/>
                </a:solidFill>
                <a:latin typeface="Montserrat"/>
                <a:ea typeface="Montserrat"/>
                <a:cs typeface="Montserrat"/>
                <a:sym typeface="Montserrat"/>
              </a:rPr>
              <a:t> trong </a:t>
            </a:r>
            <a:r>
              <a:rPr lang="en-US" sz="1900" err="1">
                <a:solidFill>
                  <a:srgbClr val="384653"/>
                </a:solidFill>
                <a:latin typeface="Montserrat"/>
                <a:ea typeface="Montserrat"/>
                <a:cs typeface="Montserrat"/>
                <a:sym typeface="Montserrat"/>
              </a:rPr>
              <a:t>tương</a:t>
            </a:r>
            <a:r>
              <a:rPr lang="en-US" sz="1900">
                <a:solidFill>
                  <a:srgbClr val="384653"/>
                </a:solidFill>
                <a:latin typeface="Montserrat"/>
                <a:ea typeface="Montserrat"/>
                <a:cs typeface="Montserrat"/>
                <a:sym typeface="Montserrat"/>
              </a:rPr>
              <a:t> lai.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4763" y="-4763"/>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697259" y="460324"/>
            <a:ext cx="12028141" cy="577081"/>
          </a:xfrm>
          <a:prstGeom prst="rect">
            <a:avLst/>
          </a:prstGeom>
        </p:spPr>
        <p:txBody>
          <a:bodyPr wrap="square" lIns="0" tIns="0" rIns="0" bIns="0" rtlCol="0" anchor="t">
            <a:spAutoFit/>
          </a:bodyPr>
          <a:lstStyle/>
          <a:p>
            <a:pPr algn="l">
              <a:lnSpc>
                <a:spcPts val="4499"/>
              </a:lnSpc>
            </a:pPr>
            <a:r>
              <a:rPr lang="en-US" sz="4400" b="1" err="1">
                <a:solidFill>
                  <a:srgbClr val="2E3C4E"/>
                </a:solidFill>
                <a:latin typeface="Barlow Bold"/>
                <a:ea typeface="Barlow Bold"/>
                <a:cs typeface="Barlow Bold"/>
                <a:sym typeface="Barlow Bold"/>
              </a:rPr>
              <a:t>Sơ</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đồ</a:t>
            </a:r>
            <a:r>
              <a:rPr lang="en-US" sz="4400" b="1">
                <a:solidFill>
                  <a:srgbClr val="2E3C4E"/>
                </a:solidFill>
                <a:latin typeface="Barlow Bold"/>
                <a:ea typeface="Barlow Bold"/>
                <a:cs typeface="Barlow Bold"/>
                <a:sym typeface="Barlow Bold"/>
              </a:rPr>
              <a:t> ERD: Mô </a:t>
            </a:r>
            <a:r>
              <a:rPr lang="en-US" sz="4400" b="1" err="1">
                <a:solidFill>
                  <a:srgbClr val="2E3C4E"/>
                </a:solidFill>
                <a:latin typeface="Barlow Bold"/>
                <a:ea typeface="Barlow Bold"/>
                <a:cs typeface="Barlow Bold"/>
                <a:sym typeface="Barlow Bold"/>
              </a:rPr>
              <a:t>tả</a:t>
            </a:r>
            <a:r>
              <a:rPr lang="en-US" sz="4400" b="1">
                <a:solidFill>
                  <a:srgbClr val="2E3C4E"/>
                </a:solidFill>
                <a:latin typeface="Barlow Bold"/>
                <a:ea typeface="Barlow Bold"/>
                <a:cs typeface="Barlow Bold"/>
                <a:sym typeface="Barlow Bold"/>
              </a:rPr>
              <a:t> chi </a:t>
            </a:r>
            <a:r>
              <a:rPr lang="en-US" sz="4400" b="1" err="1">
                <a:solidFill>
                  <a:srgbClr val="2E3C4E"/>
                </a:solidFill>
                <a:latin typeface="Barlow Bold"/>
                <a:ea typeface="Barlow Bold"/>
                <a:cs typeface="Barlow Bold"/>
                <a:sym typeface="Barlow Bold"/>
              </a:rPr>
              <a:t>tiết</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mối</a:t>
            </a:r>
            <a:r>
              <a:rPr lang="en-US" sz="4400" b="1">
                <a:solidFill>
                  <a:srgbClr val="2E3C4E"/>
                </a:solidFill>
                <a:latin typeface="Barlow Bold"/>
                <a:ea typeface="Barlow Bold"/>
                <a:cs typeface="Barlow Bold"/>
                <a:sym typeface="Barlow Bold"/>
              </a:rPr>
              <a:t> quan hệ </a:t>
            </a:r>
            <a:r>
              <a:rPr lang="en-US" sz="4400" b="1" err="1">
                <a:solidFill>
                  <a:srgbClr val="2E3C4E"/>
                </a:solidFill>
                <a:latin typeface="Barlow Bold"/>
                <a:ea typeface="Barlow Bold"/>
                <a:cs typeface="Barlow Bold"/>
                <a:sym typeface="Barlow Bold"/>
              </a:rPr>
              <a:t>dữ</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liệu</a:t>
            </a:r>
            <a:endParaRPr lang="en-US" sz="4400" b="1">
              <a:solidFill>
                <a:srgbClr val="2E3C4E"/>
              </a:solidFill>
              <a:latin typeface="Barlow Bold"/>
              <a:ea typeface="Barlow Bold"/>
              <a:cs typeface="Barlow Bold"/>
              <a:sym typeface="Barlow Bold"/>
            </a:endParaRPr>
          </a:p>
        </p:txBody>
      </p:sp>
      <p:sp>
        <p:nvSpPr>
          <p:cNvPr id="6" name="TextBox 6"/>
          <p:cNvSpPr txBox="1"/>
          <p:nvPr/>
        </p:nvSpPr>
        <p:spPr>
          <a:xfrm>
            <a:off x="697259" y="1344216"/>
            <a:ext cx="16893483" cy="564257"/>
          </a:xfrm>
          <a:prstGeom prst="rect">
            <a:avLst/>
          </a:prstGeom>
        </p:spPr>
        <p:txBody>
          <a:bodyPr lIns="0" tIns="0" rIns="0" bIns="0" rtlCol="0" anchor="t">
            <a:spAutoFit/>
          </a:bodyPr>
          <a:lstStyle/>
          <a:p>
            <a:pPr algn="l">
              <a:lnSpc>
                <a:spcPts val="2187"/>
              </a:lnSpc>
            </a:pPr>
            <a:r>
              <a:rPr lang="en-US" sz="2000" err="1">
                <a:solidFill>
                  <a:srgbClr val="384653"/>
                </a:solidFill>
                <a:latin typeface="Montserrat"/>
                <a:ea typeface="Montserrat"/>
                <a:cs typeface="Montserrat"/>
                <a:sym typeface="Montserrat"/>
              </a:rPr>
              <a:t>Sơ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đồ</a:t>
            </a:r>
            <a:r>
              <a:rPr lang="en-US" sz="2000">
                <a:solidFill>
                  <a:srgbClr val="384653"/>
                </a:solidFill>
                <a:latin typeface="Montserrat"/>
                <a:ea typeface="Montserrat"/>
                <a:cs typeface="Montserrat"/>
                <a:sym typeface="Montserrat"/>
              </a:rPr>
              <a:t> Quan hệ Thực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(ERD)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trực</a:t>
            </a:r>
            <a:r>
              <a:rPr lang="en-US" sz="2000">
                <a:solidFill>
                  <a:srgbClr val="384653"/>
                </a:solidFill>
                <a:latin typeface="Montserrat"/>
                <a:ea typeface="Montserrat"/>
                <a:cs typeface="Montserrat"/>
                <a:sym typeface="Montserrat"/>
              </a:rPr>
              <a:t> quan </a:t>
            </a:r>
            <a:r>
              <a:rPr lang="en-US" sz="2000" err="1">
                <a:solidFill>
                  <a:srgbClr val="384653"/>
                </a:solidFill>
                <a:latin typeface="Montserrat"/>
                <a:ea typeface="Montserrat"/>
                <a:cs typeface="Montserrat"/>
                <a:sym typeface="Montserrat"/>
              </a:rPr>
              <a:t>về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trúc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mô</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tả</a:t>
            </a:r>
            <a:r>
              <a:rPr lang="en-US" sz="2000">
                <a:solidFill>
                  <a:srgbClr val="384653"/>
                </a:solidFill>
                <a:latin typeface="Montserrat"/>
                <a:ea typeface="Montserrat"/>
                <a:cs typeface="Montserrat"/>
                <a:sym typeface="Montserrat"/>
              </a:rPr>
              <a:t> các thực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mối</a:t>
            </a:r>
            <a:r>
              <a:rPr lang="en-US" sz="2000">
                <a:solidFill>
                  <a:srgbClr val="384653"/>
                </a:solidFill>
                <a:latin typeface="Montserrat"/>
                <a:ea typeface="Montserrat"/>
                <a:cs typeface="Montserrat"/>
                <a:sym typeface="Montserrat"/>
              </a:rPr>
              <a:t> quan hệ </a:t>
            </a:r>
            <a:r>
              <a:rPr lang="en-US" sz="2000" err="1">
                <a:solidFill>
                  <a:srgbClr val="384653"/>
                </a:solidFill>
                <a:latin typeface="Montserrat"/>
                <a:ea typeface="Montserrat"/>
                <a:cs typeface="Montserrat"/>
                <a:sym typeface="Montserrat"/>
              </a:rPr>
              <a:t>giữa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tôi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MySQL,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tổ</a:t>
            </a:r>
            <a:r>
              <a:rPr lang="en-US" sz="2000">
                <a:solidFill>
                  <a:srgbClr val="384653"/>
                </a:solidFill>
                <a:latin typeface="Montserrat"/>
                <a:ea typeface="Montserrat"/>
                <a:cs typeface="Montserrat"/>
                <a:sym typeface="Montserrat"/>
              </a:rPr>
              <a:t> chức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cách</a:t>
            </a:r>
            <a:r>
              <a:rPr lang="en-US" sz="2000">
                <a:solidFill>
                  <a:srgbClr val="384653"/>
                </a:solidFill>
                <a:latin typeface="Montserrat"/>
                <a:ea typeface="Montserrat"/>
                <a:cs typeface="Montserrat"/>
                <a:sym typeface="Montserrat"/>
              </a:rPr>
              <a:t> logic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a:t>
            </a:r>
          </a:p>
        </p:txBody>
      </p:sp>
      <p:sp>
        <p:nvSpPr>
          <p:cNvPr id="7" name="TextBox 7"/>
          <p:cNvSpPr txBox="1"/>
          <p:nvPr/>
        </p:nvSpPr>
        <p:spPr>
          <a:xfrm>
            <a:off x="697259" y="2310108"/>
            <a:ext cx="4255741" cy="282129"/>
          </a:xfrm>
          <a:prstGeom prst="rect">
            <a:avLst/>
          </a:prstGeom>
        </p:spPr>
        <p:txBody>
          <a:bodyPr wrap="square" lIns="0" tIns="0" rIns="0" bIns="0" rtlCol="0" anchor="t">
            <a:spAutoFit/>
          </a:bodyPr>
          <a:lstStyle/>
          <a:p>
            <a:pPr algn="l">
              <a:lnSpc>
                <a:spcPts val="2249"/>
              </a:lnSpc>
            </a:pPr>
            <a:r>
              <a:rPr lang="en-US" sz="2400" b="1">
                <a:solidFill>
                  <a:srgbClr val="2E3C4E"/>
                </a:solidFill>
                <a:latin typeface="Barlow Bold"/>
                <a:ea typeface="Barlow Bold"/>
                <a:cs typeface="Barlow Bold"/>
                <a:sym typeface="Barlow Bold"/>
              </a:rPr>
              <a:t>Vai </a:t>
            </a:r>
            <a:r>
              <a:rPr lang="en-US" sz="2400" b="1" err="1">
                <a:solidFill>
                  <a:srgbClr val="2E3C4E"/>
                </a:solidFill>
                <a:latin typeface="Barlow Bold"/>
                <a:ea typeface="Barlow Bold"/>
                <a:cs typeface="Barlow Bold"/>
                <a:sym typeface="Barlow Bold"/>
              </a:rPr>
              <a:t>trò</a:t>
            </a:r>
            <a:r>
              <a:rPr lang="en-US" sz="2400" b="1">
                <a:solidFill>
                  <a:srgbClr val="2E3C4E"/>
                </a:solidFill>
                <a:latin typeface="Barlow Bold"/>
                <a:ea typeface="Barlow Bold"/>
                <a:cs typeface="Barlow Bold"/>
                <a:sym typeface="Barlow Bold"/>
              </a:rPr>
              <a:t> của </a:t>
            </a:r>
            <a:r>
              <a:rPr lang="en-US" sz="2400" b="1" err="1">
                <a:solidFill>
                  <a:srgbClr val="2E3C4E"/>
                </a:solidFill>
                <a:latin typeface="Barlow Bold"/>
                <a:ea typeface="Barlow Bold"/>
                <a:cs typeface="Barlow Bold"/>
                <a:sym typeface="Barlow Bold"/>
              </a:rPr>
              <a:t>Sơ</a:t>
            </a:r>
            <a:r>
              <a:rPr lang="en-US" sz="2400" b="1">
                <a:solidFill>
                  <a:srgbClr val="2E3C4E"/>
                </a:solidFill>
                <a:latin typeface="Barlow Bold"/>
                <a:ea typeface="Barlow Bold"/>
                <a:cs typeface="Barlow Bold"/>
                <a:sym typeface="Barlow Bold"/>
              </a:rPr>
              <a:t> </a:t>
            </a:r>
            <a:r>
              <a:rPr lang="en-US" sz="2400" b="1" err="1">
                <a:solidFill>
                  <a:srgbClr val="2E3C4E"/>
                </a:solidFill>
                <a:latin typeface="Barlow Bold"/>
                <a:ea typeface="Barlow Bold"/>
                <a:cs typeface="Barlow Bold"/>
                <a:sym typeface="Barlow Bold"/>
              </a:rPr>
              <a:t>đồ</a:t>
            </a:r>
            <a:r>
              <a:rPr lang="en-US" sz="2400" b="1">
                <a:solidFill>
                  <a:srgbClr val="2E3C4E"/>
                </a:solidFill>
                <a:latin typeface="Barlow Bold"/>
                <a:ea typeface="Barlow Bold"/>
                <a:cs typeface="Barlow Bold"/>
                <a:sym typeface="Barlow Bold"/>
              </a:rPr>
              <a:t> ERD:</a:t>
            </a:r>
          </a:p>
        </p:txBody>
      </p:sp>
      <p:sp>
        <p:nvSpPr>
          <p:cNvPr id="8" name="TextBox 8"/>
          <p:cNvSpPr txBox="1"/>
          <p:nvPr/>
        </p:nvSpPr>
        <p:spPr>
          <a:xfrm>
            <a:off x="697259" y="2732932"/>
            <a:ext cx="8234067" cy="846386"/>
          </a:xfrm>
          <a:prstGeom prst="rect">
            <a:avLst/>
          </a:prstGeom>
        </p:spPr>
        <p:txBody>
          <a:bodyPr lIns="0" tIns="0" rIns="0" bIns="0" rtlCol="0" anchor="t">
            <a:spAutoFit/>
          </a:bodyPr>
          <a:lstStyle/>
          <a:p>
            <a:pPr marL="197941" lvl="1" indent="-98971" algn="l">
              <a:lnSpc>
                <a:spcPts val="2187"/>
              </a:lnSpc>
              <a:buFont typeface="Arial"/>
              <a:buChar char="•"/>
            </a:pPr>
            <a:r>
              <a:rPr lang="en-US" sz="2000" b="1">
                <a:solidFill>
                  <a:srgbClr val="384653"/>
                </a:solidFill>
                <a:latin typeface="Montserrat Bold"/>
                <a:ea typeface="Montserrat Bold"/>
                <a:cs typeface="Montserrat Bold"/>
                <a:sym typeface="Montserrat Bold"/>
              </a:rPr>
              <a:t>Mô </a:t>
            </a:r>
            <a:r>
              <a:rPr lang="en-US" sz="2000" b="1" err="1">
                <a:solidFill>
                  <a:srgbClr val="384653"/>
                </a:solidFill>
                <a:latin typeface="Montserrat Bold"/>
                <a:ea typeface="Montserrat Bold"/>
                <a:cs typeface="Montserrat Bold"/>
                <a:sym typeface="Montserrat Bold"/>
              </a:rPr>
              <a:t>tả</a:t>
            </a:r>
            <a:r>
              <a:rPr lang="en-US" sz="2000" b="1">
                <a:solidFill>
                  <a:srgbClr val="384653"/>
                </a:solidFill>
                <a:latin typeface="Montserrat Bold"/>
                <a:ea typeface="Montserrat Bold"/>
                <a:cs typeface="Montserrat Bold"/>
                <a:sym typeface="Montserrat Bold"/>
              </a:rPr>
              <a:t> quan hệ </a:t>
            </a:r>
            <a:r>
              <a:rPr lang="en-US" sz="2000" b="1" err="1">
                <a:solidFill>
                  <a:srgbClr val="384653"/>
                </a:solidFill>
                <a:latin typeface="Montserrat Bold"/>
                <a:ea typeface="Montserrat Bold"/>
                <a:cs typeface="Montserrat Bold"/>
                <a:sym typeface="Montserrat Bold"/>
              </a:rPr>
              <a:t>giữa</a:t>
            </a:r>
            <a:r>
              <a:rPr lang="en-US" sz="2000" b="1">
                <a:solidFill>
                  <a:srgbClr val="384653"/>
                </a:solidFill>
                <a:latin typeface="Montserrat Bold"/>
                <a:ea typeface="Montserrat Bold"/>
                <a:cs typeface="Montserrat Bold"/>
                <a:sym typeface="Montserrat Bold"/>
              </a:rPr>
              <a:t> các </a:t>
            </a:r>
            <a:r>
              <a:rPr lang="en-US" sz="2000" b="1" err="1">
                <a:solidFill>
                  <a:srgbClr val="384653"/>
                </a:solidFill>
                <a:latin typeface="Montserrat Bold"/>
                <a:ea typeface="Montserrat Bold"/>
                <a:cs typeface="Montserrat Bold"/>
                <a:sym typeface="Montserrat Bold"/>
              </a:rPr>
              <a:t>bảng</a:t>
            </a:r>
            <a:r>
              <a:rPr lang="en-US" sz="2000" b="1">
                <a:solidFill>
                  <a:srgbClr val="384653"/>
                </a:solidFill>
                <a:latin typeface="Montserrat Bold"/>
                <a:ea typeface="Montserrat Bold"/>
                <a:cs typeface="Montserrat Bold"/>
                <a:sym typeface="Montserrat Bold"/>
              </a:rPr>
              <a: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hiện </a:t>
            </a:r>
            <a:r>
              <a:rPr lang="en-US" sz="2000" err="1">
                <a:solidFill>
                  <a:srgbClr val="384653"/>
                </a:solidFill>
                <a:latin typeface="Montserrat"/>
                <a:ea typeface="Montserrat"/>
                <a:cs typeface="Montserrat"/>
                <a:sym typeface="Montserrat"/>
              </a:rPr>
              <a:t>cách</a:t>
            </a:r>
            <a:r>
              <a:rPr lang="en-US" sz="2000">
                <a:solidFill>
                  <a:srgbClr val="384653"/>
                </a:solidFill>
                <a:latin typeface="Montserrat"/>
                <a:ea typeface="Montserrat"/>
                <a:cs typeface="Montserrat"/>
                <a:sym typeface="Montserrat"/>
              </a:rPr>
              <a:t> các thực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như</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Khuyến </a:t>
            </a:r>
            <a:r>
              <a:rPr lang="en-US" sz="2000" err="1">
                <a:solidFill>
                  <a:srgbClr val="384653"/>
                </a:solidFill>
                <a:latin typeface="Montserrat"/>
                <a:ea typeface="Montserrat"/>
                <a:cs typeface="Montserrat"/>
                <a:sym typeface="Montserrat"/>
              </a:rPr>
              <a:t>mãi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kết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nhau</a:t>
            </a:r>
            <a:r>
              <a:rPr lang="en-US" sz="2000">
                <a:solidFill>
                  <a:srgbClr val="384653"/>
                </a:solidFill>
                <a:latin typeface="Montserrat"/>
                <a:ea typeface="Montserrat"/>
                <a:cs typeface="Montserrat"/>
                <a:sym typeface="Montserrat"/>
              </a:rPr>
              <a:t>.</a:t>
            </a:r>
          </a:p>
        </p:txBody>
      </p:sp>
      <p:sp>
        <p:nvSpPr>
          <p:cNvPr id="9" name="TextBox 9"/>
          <p:cNvSpPr txBox="1"/>
          <p:nvPr/>
        </p:nvSpPr>
        <p:spPr>
          <a:xfrm>
            <a:off x="687733" y="3755971"/>
            <a:ext cx="8234067" cy="846386"/>
          </a:xfrm>
          <a:prstGeom prst="rect">
            <a:avLst/>
          </a:prstGeom>
        </p:spPr>
        <p:txBody>
          <a:bodyPr lIns="0" tIns="0" rIns="0" bIns="0" rtlCol="0" anchor="t">
            <a:spAutoFit/>
          </a:bodyPr>
          <a:lstStyle/>
          <a:p>
            <a:pPr marL="197941" lvl="1" indent="-98971" algn="l">
              <a:lnSpc>
                <a:spcPts val="2187"/>
              </a:lnSpc>
              <a:buFont typeface="Arial"/>
              <a:buChar char="•"/>
            </a:pPr>
            <a:r>
              <a:rPr lang="en-US" sz="2000" b="1" err="1">
                <a:solidFill>
                  <a:srgbClr val="384653"/>
                </a:solidFill>
                <a:latin typeface="Montserrat Bold"/>
                <a:ea typeface="Montserrat Bold"/>
                <a:cs typeface="Montserrat Bold"/>
                <a:sym typeface="Montserrat Bold"/>
              </a:rPr>
              <a:t>Nền</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tảng</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xây</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dựng</a:t>
            </a:r>
            <a:r>
              <a:rPr lang="en-US" sz="2000" b="1">
                <a:solidFill>
                  <a:srgbClr val="384653"/>
                </a:solidFill>
                <a:latin typeface="Montserrat Bold"/>
                <a:ea typeface="Montserrat Bold"/>
                <a:cs typeface="Montserrat Bold"/>
                <a:sym typeface="Montserrat Bold"/>
              </a:rPr>
              <a:t> CSDL:</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đồ</a:t>
            </a:r>
            <a:r>
              <a:rPr lang="en-US" sz="2000">
                <a:solidFill>
                  <a:srgbClr val="384653"/>
                </a:solidFill>
                <a:latin typeface="Montserrat"/>
                <a:ea typeface="Montserrat"/>
                <a:cs typeface="Montserrat"/>
                <a:sym typeface="Montserrat"/>
              </a:rPr>
              <a:t> ERD,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ta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chuyển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đổi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bảng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trường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tương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ứng</a:t>
            </a:r>
            <a:r>
              <a:rPr lang="en-US" sz="2000">
                <a:solidFill>
                  <a:srgbClr val="384653"/>
                </a:solidFill>
                <a:latin typeface="Montserrat"/>
                <a:ea typeface="Montserrat"/>
                <a:cs typeface="Montserrat"/>
                <a:sym typeface="Montserrat"/>
              </a:rPr>
              <a:t> trong MySQL,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trúc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chẽ</a:t>
            </a:r>
            <a:r>
              <a:rPr lang="en-US" sz="2000">
                <a:solidFill>
                  <a:srgbClr val="384653"/>
                </a:solidFill>
                <a:latin typeface="Montserrat"/>
                <a:ea typeface="Montserrat"/>
                <a:cs typeface="Montserrat"/>
                <a:sym typeface="Montserrat"/>
              </a:rPr>
              <a:t>.</a:t>
            </a:r>
          </a:p>
        </p:txBody>
      </p:sp>
      <p:sp>
        <p:nvSpPr>
          <p:cNvPr id="10" name="TextBox 10"/>
          <p:cNvSpPr txBox="1"/>
          <p:nvPr/>
        </p:nvSpPr>
        <p:spPr>
          <a:xfrm>
            <a:off x="687734" y="4898722"/>
            <a:ext cx="8234067" cy="846386"/>
          </a:xfrm>
          <a:prstGeom prst="rect">
            <a:avLst/>
          </a:prstGeom>
        </p:spPr>
        <p:txBody>
          <a:bodyPr lIns="0" tIns="0" rIns="0" bIns="0" rtlCol="0" anchor="t">
            <a:spAutoFit/>
          </a:bodyPr>
          <a:lstStyle/>
          <a:p>
            <a:pPr marL="197941" lvl="1" indent="-98971" algn="l">
              <a:lnSpc>
                <a:spcPts val="2187"/>
              </a:lnSpc>
              <a:buFont typeface="Arial"/>
              <a:buChar char="•"/>
            </a:pPr>
            <a:r>
              <a:rPr lang="en-US" sz="2000" b="1" err="1">
                <a:solidFill>
                  <a:srgbClr val="384653"/>
                </a:solidFill>
                <a:latin typeface="Montserrat Bold"/>
                <a:ea typeface="Montserrat Bold"/>
                <a:cs typeface="Montserrat Bold"/>
                <a:sym typeface="Montserrat Bold"/>
              </a:rPr>
              <a:t>Tăng</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cường</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tính</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nhất</a:t>
            </a:r>
            <a:r>
              <a:rPr lang="en-US" sz="2000" b="1">
                <a:solidFill>
                  <a:srgbClr val="384653"/>
                </a:solidFill>
                <a:latin typeface="Montserrat Bold"/>
                <a:ea typeface="Montserrat Bold"/>
                <a:cs typeface="Montserrat Bold"/>
                <a:sym typeface="Montserrat Bold"/>
              </a:rPr>
              <a:t> </a:t>
            </a:r>
            <a:r>
              <a:rPr lang="en-US" sz="2000" b="1" err="1">
                <a:solidFill>
                  <a:srgbClr val="384653"/>
                </a:solidFill>
                <a:latin typeface="Montserrat Bold"/>
                <a:ea typeface="Montserrat Bold"/>
                <a:cs typeface="Montserrat Bold"/>
                <a:sym typeface="Montserrat Bold"/>
              </a:rPr>
              <a:t>quán</a:t>
            </a:r>
            <a:r>
              <a:rPr lang="en-US" sz="2000" b="1">
                <a:solidFill>
                  <a:srgbClr val="384653"/>
                </a:solidFill>
                <a:latin typeface="Montserrat Bold"/>
                <a:ea typeface="Montserrat Bold"/>
                <a:cs typeface="Montserrat Bold"/>
                <a:sym typeface="Montserrat Bold"/>
              </a:rPr>
              <a:t>:</a:t>
            </a:r>
            <a:r>
              <a:rPr lang="en-US" sz="2000">
                <a:solidFill>
                  <a:srgbClr val="384653"/>
                </a:solidFill>
                <a:latin typeface="Montserrat"/>
                <a:ea typeface="Montserrat"/>
                <a:cs typeface="Montserrat"/>
                <a:sym typeface="Montserrat"/>
              </a:rPr>
              <a:t> ERD giúp phát hiện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quyết</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vấn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khi</a:t>
            </a:r>
            <a:r>
              <a:rPr lang="en-US" sz="2000">
                <a:solidFill>
                  <a:srgbClr val="384653"/>
                </a:solidFill>
                <a:latin typeface="Montserrat"/>
                <a:ea typeface="Montserrat"/>
                <a:cs typeface="Montserrat"/>
                <a:sym typeface="Montserrat"/>
              </a:rPr>
              <a:t> triển </a:t>
            </a:r>
            <a:r>
              <a:rPr lang="en-US" sz="2000" err="1">
                <a:solidFill>
                  <a:srgbClr val="384653"/>
                </a:solidFill>
                <a:latin typeface="Montserrat"/>
                <a:ea typeface="Montserrat"/>
                <a:cs typeface="Montserrat"/>
                <a:sym typeface="Montserrat"/>
              </a:rPr>
              <a:t>khai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lỗi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tăng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cường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a:t>
            </a:r>
            <a:r>
              <a:rPr lang="en-US" sz="2000">
                <a:solidFill>
                  <a:srgbClr val="384653"/>
                </a:solidFill>
                <a:latin typeface="Montserrat"/>
                <a:ea typeface="Montserrat"/>
                <a:cs typeface="Montserrat"/>
                <a:sym typeface="Montserrat"/>
              </a:rPr>
              <a:t> tin </a:t>
            </a:r>
            <a:r>
              <a:rPr lang="en-US" sz="2000" err="1">
                <a:solidFill>
                  <a:srgbClr val="384653"/>
                </a:solidFill>
                <a:latin typeface="Montserrat"/>
                <a:ea typeface="Montserrat"/>
                <a:cs typeface="Montserrat"/>
                <a:sym typeface="Montserrat"/>
              </a:rPr>
              <a:t>cậy</a:t>
            </a:r>
            <a:r>
              <a:rPr lang="en-US" sz="2000">
                <a:solidFill>
                  <a:srgbClr val="384653"/>
                </a:solidFill>
                <a:latin typeface="Montserrat"/>
                <a:ea typeface="Montserrat"/>
                <a:cs typeface="Montserrat"/>
                <a:sym typeface="Montserrat"/>
              </a:rPr>
              <a:t> của hệ thống.</a:t>
            </a:r>
          </a:p>
        </p:txBody>
      </p:sp>
      <p:sp>
        <p:nvSpPr>
          <p:cNvPr id="12" name="TextBox 12"/>
          <p:cNvSpPr txBox="1"/>
          <p:nvPr/>
        </p:nvSpPr>
        <p:spPr>
          <a:xfrm>
            <a:off x="637291" y="8500728"/>
            <a:ext cx="17285942" cy="282129"/>
          </a:xfrm>
          <a:prstGeom prst="rect">
            <a:avLst/>
          </a:prstGeom>
        </p:spPr>
        <p:txBody>
          <a:bodyPr wrap="square" lIns="0" tIns="0" rIns="0" bIns="0" rtlCol="0" anchor="t">
            <a:spAutoFit/>
          </a:bodyPr>
          <a:lstStyle/>
          <a:p>
            <a:pPr algn="l">
              <a:lnSpc>
                <a:spcPts val="2187"/>
              </a:lnSpc>
            </a:pPr>
            <a:r>
              <a:rPr lang="en-US" sz="2000" err="1">
                <a:solidFill>
                  <a:srgbClr val="384653"/>
                </a:solidFill>
                <a:latin typeface="Montserrat"/>
                <a:ea typeface="Montserrat"/>
                <a:cs typeface="Montserrat"/>
                <a:sym typeface="Montserrat"/>
              </a:rPr>
              <a:t>Sơ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đồ</a:t>
            </a:r>
            <a:r>
              <a:rPr lang="en-US" sz="2000">
                <a:solidFill>
                  <a:srgbClr val="384653"/>
                </a:solidFill>
                <a:latin typeface="Montserrat"/>
                <a:ea typeface="Montserrat"/>
                <a:cs typeface="Montserrat"/>
                <a:sym typeface="Montserrat"/>
              </a:rPr>
              <a:t> ERD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thiếu</a:t>
            </a:r>
            <a:r>
              <a:rPr lang="en-US" sz="2000">
                <a:solidFill>
                  <a:srgbClr val="384653"/>
                </a:solidFill>
                <a:latin typeface="Montserrat"/>
                <a:ea typeface="Montserrat"/>
                <a:cs typeface="Montserrat"/>
                <a:sym typeface="Montserrat"/>
              </a:rPr>
              <a:t> trong </a:t>
            </a:r>
            <a:r>
              <a:rPr lang="en-US" sz="2000" err="1">
                <a:solidFill>
                  <a:srgbClr val="384653"/>
                </a:solidFill>
                <a:latin typeface="Montserrat"/>
                <a:ea typeface="Montserrat"/>
                <a:cs typeface="Montserrat"/>
                <a:sym typeface="Montserrat"/>
              </a:rPr>
              <a:t>quy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phát triển, giúp </a:t>
            </a:r>
            <a:r>
              <a:rPr lang="en-US" sz="2000" err="1">
                <a:solidFill>
                  <a:srgbClr val="384653"/>
                </a:solidFill>
                <a:latin typeface="Montserrat"/>
                <a:ea typeface="Montserrat"/>
                <a:cs typeface="Montserrat"/>
                <a:sym typeface="Montserrat"/>
              </a:rPr>
              <a:t>đội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ngũ</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rõ</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trúc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cộng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a:t>
            </a:r>
          </a:p>
        </p:txBody>
      </p:sp>
      <p:pic>
        <p:nvPicPr>
          <p:cNvPr id="2050" name="Picture 1">
            <a:extLst>
              <a:ext uri="{FF2B5EF4-FFF2-40B4-BE49-F238E27FC236}">
                <a16:creationId xmlns:a16="http://schemas.microsoft.com/office/drawing/2014/main" id="{001F1D42-99B2-F50C-2676-2ADE012A4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674" y="2005184"/>
            <a:ext cx="7090545" cy="639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05026" y="674341"/>
            <a:ext cx="15401773" cy="678071"/>
          </a:xfrm>
          <a:prstGeom prst="rect">
            <a:avLst/>
          </a:prstGeom>
        </p:spPr>
        <p:txBody>
          <a:bodyPr wrap="square" lIns="0" tIns="0" rIns="0" bIns="0" rtlCol="0" anchor="t">
            <a:spAutoFit/>
          </a:bodyPr>
          <a:lstStyle/>
          <a:p>
            <a:pPr algn="l">
              <a:lnSpc>
                <a:spcPts val="5812"/>
              </a:lnSpc>
            </a:pPr>
            <a:r>
              <a:rPr lang="en-US" sz="4687" b="1">
                <a:solidFill>
                  <a:srgbClr val="2E3C4E"/>
                </a:solidFill>
                <a:latin typeface="Barlow Bold"/>
                <a:ea typeface="Barlow Bold"/>
                <a:cs typeface="Barlow Bold"/>
                <a:sym typeface="Barlow Bold"/>
              </a:rPr>
              <a:t>Giao diện </a:t>
            </a:r>
            <a:r>
              <a:rPr lang="en-US" sz="4687" b="1" err="1">
                <a:solidFill>
                  <a:srgbClr val="2E3C4E"/>
                </a:solidFill>
                <a:latin typeface="Barlow Bold"/>
                <a:ea typeface="Barlow Bold"/>
                <a:cs typeface="Barlow Bold"/>
                <a:sym typeface="Barlow Bold"/>
              </a:rPr>
              <a:t>khách</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hàng</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Trải</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nghiệm</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đặt</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sân</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dễ</a:t>
            </a:r>
            <a:r>
              <a:rPr lang="en-US" sz="4687" b="1">
                <a:solidFill>
                  <a:srgbClr val="2E3C4E"/>
                </a:solidFill>
                <a:latin typeface="Barlow Bold"/>
                <a:ea typeface="Barlow Bold"/>
                <a:cs typeface="Barlow Bold"/>
                <a:sym typeface="Barlow Bold"/>
              </a:rPr>
              <a:t> </a:t>
            </a:r>
            <a:r>
              <a:rPr lang="en-US" sz="4687" b="1" err="1">
                <a:solidFill>
                  <a:srgbClr val="2E3C4E"/>
                </a:solidFill>
                <a:latin typeface="Barlow Bold"/>
                <a:ea typeface="Barlow Bold"/>
                <a:cs typeface="Barlow Bold"/>
                <a:sym typeface="Barlow Bold"/>
              </a:rPr>
              <a:t>dàng</a:t>
            </a:r>
            <a:endParaRPr lang="en-US" sz="4687" b="1">
              <a:solidFill>
                <a:srgbClr val="2E3C4E"/>
              </a:solidFill>
              <a:latin typeface="Barlow Bold"/>
              <a:ea typeface="Barlow Bold"/>
              <a:cs typeface="Barlow Bold"/>
              <a:sym typeface="Barlow Bold"/>
            </a:endParaRPr>
          </a:p>
        </p:txBody>
      </p:sp>
      <p:sp>
        <p:nvSpPr>
          <p:cNvPr id="6" name="TextBox 6"/>
          <p:cNvSpPr txBox="1"/>
          <p:nvPr/>
        </p:nvSpPr>
        <p:spPr>
          <a:xfrm>
            <a:off x="905027" y="1823447"/>
            <a:ext cx="16477955" cy="691728"/>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Giao diện </a:t>
            </a:r>
            <a:r>
              <a:rPr lang="en-US" sz="2000" err="1">
                <a:solidFill>
                  <a:srgbClr val="384653"/>
                </a:solidFill>
                <a:latin typeface="Montserrat"/>
                <a:ea typeface="Montserrat"/>
                <a:cs typeface="Montserrat"/>
                <a:sym typeface="Montserrat"/>
              </a:rPr>
              <a:t>dành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mục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nghiệm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thuận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chóng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Mọi</a:t>
            </a:r>
            <a:r>
              <a:rPr lang="en-US" sz="2000">
                <a:solidFill>
                  <a:srgbClr val="384653"/>
                </a:solidFill>
                <a:latin typeface="Montserrat"/>
                <a:ea typeface="Montserrat"/>
                <a:cs typeface="Montserrat"/>
                <a:sym typeface="Montserrat"/>
              </a:rPr>
              <a:t> chức năng </a:t>
            </a:r>
            <a:r>
              <a:rPr lang="en-US" sz="2000" err="1">
                <a:solidFill>
                  <a:srgbClr val="384653"/>
                </a:solidFill>
                <a:latin typeface="Montserrat"/>
                <a:ea typeface="Montserrat"/>
                <a:cs typeface="Montserrat"/>
                <a:sym typeface="Montserrat"/>
              </a:rPr>
              <a:t>đều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hướng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đến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 giúp người dùng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thao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mong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muốn</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905027" y="2878036"/>
            <a:ext cx="3907336" cy="3907336"/>
          </a:xfrm>
          <a:custGeom>
            <a:avLst/>
            <a:gdLst/>
            <a:ahLst/>
            <a:cxnLst/>
            <a:rect l="l" t="t" r="r" b="b"/>
            <a:pathLst>
              <a:path w="3907336" h="3907336">
                <a:moveTo>
                  <a:pt x="0" y="0"/>
                </a:moveTo>
                <a:lnTo>
                  <a:pt x="3907336" y="0"/>
                </a:lnTo>
                <a:lnTo>
                  <a:pt x="3907336" y="3907336"/>
                </a:lnTo>
                <a:lnTo>
                  <a:pt x="0" y="3907336"/>
                </a:lnTo>
                <a:lnTo>
                  <a:pt x="0" y="0"/>
                </a:lnTo>
                <a:close/>
              </a:path>
            </a:pathLst>
          </a:custGeom>
          <a:blipFill>
            <a:blip r:embed="rId3"/>
            <a:stretch>
              <a:fillRect/>
            </a:stretch>
          </a:blipFill>
        </p:spPr>
        <p:txBody>
          <a:bodyPr/>
          <a:lstStyle/>
          <a:p>
            <a:endParaRPr lang="vi-VN"/>
          </a:p>
        </p:txBody>
      </p:sp>
      <p:sp>
        <p:nvSpPr>
          <p:cNvPr id="8" name="TextBox 8"/>
          <p:cNvSpPr txBox="1"/>
          <p:nvPr/>
        </p:nvSpPr>
        <p:spPr>
          <a:xfrm>
            <a:off x="905027" y="7002066"/>
            <a:ext cx="2977458" cy="340478"/>
          </a:xfrm>
          <a:prstGeom prst="rect">
            <a:avLst/>
          </a:prstGeom>
        </p:spPr>
        <p:txBody>
          <a:bodyPr lIns="0" tIns="0" rIns="0" bIns="0" rtlCol="0" anchor="t">
            <a:spAutoFit/>
          </a:bodyPr>
          <a:lstStyle/>
          <a:p>
            <a:pPr algn="l">
              <a:lnSpc>
                <a:spcPts val="2875"/>
              </a:lnSpc>
            </a:pPr>
            <a:r>
              <a:rPr lang="en-US" sz="2400" b="1" err="1">
                <a:solidFill>
                  <a:srgbClr val="384653"/>
                </a:solidFill>
                <a:latin typeface="Barlow Bold"/>
                <a:ea typeface="Barlow Bold"/>
                <a:cs typeface="Barlow Bold"/>
                <a:sym typeface="Barlow Bold"/>
              </a:rPr>
              <a:t>Đăng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nhập</a:t>
            </a:r>
            <a:r>
              <a:rPr lang="en-US" sz="2400" b="1">
                <a:solidFill>
                  <a:srgbClr val="384653"/>
                </a:solidFill>
                <a:latin typeface="Barlow Bold"/>
                <a:ea typeface="Barlow Bold"/>
                <a:cs typeface="Barlow Bold"/>
                <a:sym typeface="Barlow Bold"/>
              </a:rPr>
              <a:t> / </a:t>
            </a:r>
            <a:r>
              <a:rPr lang="en-US" sz="2400" b="1" err="1">
                <a:solidFill>
                  <a:srgbClr val="384653"/>
                </a:solidFill>
                <a:latin typeface="Barlow Bold"/>
                <a:ea typeface="Barlow Bold"/>
                <a:cs typeface="Barlow Bold"/>
                <a:sym typeface="Barlow Bold"/>
              </a:rPr>
              <a:t>Đăng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ký</a:t>
            </a:r>
            <a:endParaRPr lang="en-US" sz="2400" b="1">
              <a:solidFill>
                <a:srgbClr val="384653"/>
              </a:solidFill>
              <a:latin typeface="Barlow Bold"/>
              <a:ea typeface="Barlow Bold"/>
              <a:cs typeface="Barlow Bold"/>
              <a:sym typeface="Barlow Bold"/>
            </a:endParaRPr>
          </a:p>
        </p:txBody>
      </p:sp>
      <p:sp>
        <p:nvSpPr>
          <p:cNvPr id="9" name="TextBox 9"/>
          <p:cNvSpPr txBox="1"/>
          <p:nvPr/>
        </p:nvSpPr>
        <p:spPr>
          <a:xfrm>
            <a:off x="905027" y="7443340"/>
            <a:ext cx="3907336" cy="1409873"/>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Quy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khoản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đăng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giản</a:t>
            </a:r>
            <a:r>
              <a:rPr lang="en-US" sz="2000">
                <a:solidFill>
                  <a:srgbClr val="384653"/>
                </a:solidFill>
                <a:latin typeface="Montserrat"/>
                <a:ea typeface="Montserrat"/>
                <a:cs typeface="Montserrat"/>
                <a:sym typeface="Montserrat"/>
              </a:rPr>
              <a:t>, an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 giúp người dùng </a:t>
            </a:r>
            <a:r>
              <a:rPr lang="en-US" sz="2000" err="1">
                <a:solidFill>
                  <a:srgbClr val="384653"/>
                </a:solidFill>
                <a:latin typeface="Montserrat"/>
                <a:ea typeface="Montserrat"/>
                <a:cs typeface="Montserrat"/>
                <a:sym typeface="Montserrat"/>
              </a:rPr>
              <a:t>nhanh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chóng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vào</a:t>
            </a:r>
            <a:r>
              <a:rPr lang="en-US" sz="2000">
                <a:solidFill>
                  <a:srgbClr val="384653"/>
                </a:solidFill>
                <a:latin typeface="Montserrat"/>
                <a:ea typeface="Montserrat"/>
                <a:cs typeface="Montserrat"/>
                <a:sym typeface="Montserrat"/>
              </a:rPr>
              <a:t> hệ thống.</a:t>
            </a:r>
          </a:p>
        </p:txBody>
      </p:sp>
      <p:sp>
        <p:nvSpPr>
          <p:cNvPr id="10" name="Freeform 10" descr="preencoded.png"/>
          <p:cNvSpPr/>
          <p:nvPr/>
        </p:nvSpPr>
        <p:spPr>
          <a:xfrm>
            <a:off x="5095132" y="2878036"/>
            <a:ext cx="3907479" cy="3907479"/>
          </a:xfrm>
          <a:custGeom>
            <a:avLst/>
            <a:gdLst/>
            <a:ahLst/>
            <a:cxnLst/>
            <a:rect l="l" t="t" r="r" b="b"/>
            <a:pathLst>
              <a:path w="3907479" h="3907479">
                <a:moveTo>
                  <a:pt x="0" y="0"/>
                </a:moveTo>
                <a:lnTo>
                  <a:pt x="3907479" y="0"/>
                </a:lnTo>
                <a:lnTo>
                  <a:pt x="3907479" y="3907479"/>
                </a:lnTo>
                <a:lnTo>
                  <a:pt x="0" y="3907479"/>
                </a:lnTo>
                <a:lnTo>
                  <a:pt x="0" y="0"/>
                </a:lnTo>
                <a:close/>
              </a:path>
            </a:pathLst>
          </a:custGeom>
          <a:blipFill>
            <a:blip r:embed="rId4"/>
            <a:stretch>
              <a:fillRect/>
            </a:stretch>
          </a:blipFill>
        </p:spPr>
        <p:txBody>
          <a:bodyPr/>
          <a:lstStyle/>
          <a:p>
            <a:endParaRPr lang="vi-VN"/>
          </a:p>
        </p:txBody>
      </p:sp>
      <p:sp>
        <p:nvSpPr>
          <p:cNvPr id="11" name="TextBox 11"/>
          <p:cNvSpPr txBox="1"/>
          <p:nvPr/>
        </p:nvSpPr>
        <p:spPr>
          <a:xfrm>
            <a:off x="5095132" y="7002218"/>
            <a:ext cx="2977458" cy="340478"/>
          </a:xfrm>
          <a:prstGeom prst="rect">
            <a:avLst/>
          </a:prstGeom>
        </p:spPr>
        <p:txBody>
          <a:bodyPr lIns="0" tIns="0" rIns="0" bIns="0" rtlCol="0" anchor="t">
            <a:spAutoFit/>
          </a:bodyPr>
          <a:lstStyle/>
          <a:p>
            <a:pPr algn="l">
              <a:lnSpc>
                <a:spcPts val="2875"/>
              </a:lnSpc>
            </a:pPr>
            <a:r>
              <a:rPr lang="en-US" sz="2400" b="1">
                <a:solidFill>
                  <a:srgbClr val="384653"/>
                </a:solidFill>
                <a:latin typeface="Barlow Bold"/>
                <a:ea typeface="Barlow Bold"/>
                <a:cs typeface="Barlow Bold"/>
                <a:sym typeface="Barlow Bold"/>
              </a:rPr>
              <a:t>Tìm </a:t>
            </a:r>
            <a:r>
              <a:rPr lang="en-US" sz="2400" b="1" err="1">
                <a:solidFill>
                  <a:srgbClr val="384653"/>
                </a:solidFill>
                <a:latin typeface="Barlow Bold"/>
                <a:ea typeface="Barlow Bold"/>
                <a:cs typeface="Barlow Bold"/>
                <a:sym typeface="Barlow Bold"/>
              </a:rPr>
              <a:t>kiếm</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12" name="TextBox 12"/>
          <p:cNvSpPr txBox="1"/>
          <p:nvPr/>
        </p:nvSpPr>
        <p:spPr>
          <a:xfrm>
            <a:off x="5095132" y="7443492"/>
            <a:ext cx="3907479" cy="1409873"/>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Công </a:t>
            </a:r>
            <a:r>
              <a:rPr lang="en-US" sz="2000" err="1">
                <a:solidFill>
                  <a:srgbClr val="384653"/>
                </a:solidFill>
                <a:latin typeface="Montserrat"/>
                <a:ea typeface="Montserrat"/>
                <a:cs typeface="Montserrat"/>
                <a:sym typeface="Montserrat"/>
              </a:rPr>
              <a:t>cụ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tìm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kiếm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phép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lọc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theo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điểm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hoặc</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tiện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ích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a:t>
            </a:r>
            <a:r>
              <a:rPr lang="en-US" sz="2000">
                <a:solidFill>
                  <a:srgbClr val="384653"/>
                </a:solidFill>
                <a:latin typeface="Montserrat"/>
                <a:ea typeface="Montserrat"/>
                <a:cs typeface="Montserrat"/>
                <a:sym typeface="Montserrat"/>
              </a:rPr>
              <a:t>.</a:t>
            </a:r>
          </a:p>
        </p:txBody>
      </p:sp>
      <p:sp>
        <p:nvSpPr>
          <p:cNvPr id="13" name="Freeform 13" descr="preencoded.png"/>
          <p:cNvSpPr/>
          <p:nvPr/>
        </p:nvSpPr>
        <p:spPr>
          <a:xfrm>
            <a:off x="9285389" y="2878036"/>
            <a:ext cx="3907336" cy="3907336"/>
          </a:xfrm>
          <a:custGeom>
            <a:avLst/>
            <a:gdLst/>
            <a:ahLst/>
            <a:cxnLst/>
            <a:rect l="l" t="t" r="r" b="b"/>
            <a:pathLst>
              <a:path w="3907336" h="3907336">
                <a:moveTo>
                  <a:pt x="0" y="0"/>
                </a:moveTo>
                <a:lnTo>
                  <a:pt x="3907336" y="0"/>
                </a:lnTo>
                <a:lnTo>
                  <a:pt x="3907336" y="3907336"/>
                </a:lnTo>
                <a:lnTo>
                  <a:pt x="0" y="3907336"/>
                </a:lnTo>
                <a:lnTo>
                  <a:pt x="0" y="0"/>
                </a:lnTo>
                <a:close/>
              </a:path>
            </a:pathLst>
          </a:custGeom>
          <a:blipFill>
            <a:blip r:embed="rId5"/>
            <a:stretch>
              <a:fillRect/>
            </a:stretch>
          </a:blipFill>
        </p:spPr>
        <p:txBody>
          <a:bodyPr/>
          <a:lstStyle/>
          <a:p>
            <a:endParaRPr lang="vi-VN"/>
          </a:p>
        </p:txBody>
      </p:sp>
      <p:sp>
        <p:nvSpPr>
          <p:cNvPr id="14" name="TextBox 14"/>
          <p:cNvSpPr txBox="1"/>
          <p:nvPr/>
        </p:nvSpPr>
        <p:spPr>
          <a:xfrm>
            <a:off x="9285389" y="7002066"/>
            <a:ext cx="4190096" cy="340478"/>
          </a:xfrm>
          <a:prstGeom prst="rect">
            <a:avLst/>
          </a:prstGeom>
        </p:spPr>
        <p:txBody>
          <a:bodyPr wrap="square" lIns="0" tIns="0" rIns="0" bIns="0" rtlCol="0" anchor="t">
            <a:spAutoFit/>
          </a:bodyPr>
          <a:lstStyle/>
          <a:p>
            <a:pPr algn="l">
              <a:lnSpc>
                <a:spcPts val="2875"/>
              </a:lnSpc>
            </a:pPr>
            <a:r>
              <a:rPr lang="en-US" sz="2400" b="1" err="1">
                <a:solidFill>
                  <a:srgbClr val="384653"/>
                </a:solidFill>
                <a:latin typeface="Barlow Bold"/>
                <a:ea typeface="Barlow Bold"/>
                <a:cs typeface="Barlow Bold"/>
                <a:sym typeface="Barlow Bold"/>
              </a:rPr>
              <a:t>Đặt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theo</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ngày</a:t>
            </a:r>
            <a:r>
              <a:rPr lang="en-US" sz="2400" b="1">
                <a:solidFill>
                  <a:srgbClr val="384653"/>
                </a:solidFill>
                <a:latin typeface="Barlow Bold"/>
                <a:ea typeface="Barlow Bold"/>
                <a:cs typeface="Barlow Bold"/>
                <a:sym typeface="Barlow Bold"/>
              </a:rPr>
              <a:t> – </a:t>
            </a:r>
            <a:r>
              <a:rPr lang="en-US" sz="2400" b="1" err="1">
                <a:solidFill>
                  <a:srgbClr val="384653"/>
                </a:solidFill>
                <a:latin typeface="Barlow Bold"/>
                <a:ea typeface="Barlow Bold"/>
                <a:cs typeface="Barlow Bold"/>
                <a:sym typeface="Barlow Bold"/>
              </a:rPr>
              <a:t>khung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giờ</a:t>
            </a:r>
            <a:endParaRPr lang="en-US" sz="2400" b="1">
              <a:solidFill>
                <a:srgbClr val="384653"/>
              </a:solidFill>
              <a:latin typeface="Barlow Bold"/>
              <a:ea typeface="Barlow Bold"/>
              <a:cs typeface="Barlow Bold"/>
              <a:sym typeface="Barlow Bold"/>
            </a:endParaRPr>
          </a:p>
        </p:txBody>
      </p:sp>
      <p:sp>
        <p:nvSpPr>
          <p:cNvPr id="15" name="TextBox 15"/>
          <p:cNvSpPr txBox="1"/>
          <p:nvPr/>
        </p:nvSpPr>
        <p:spPr>
          <a:xfrm>
            <a:off x="9285389" y="7443340"/>
            <a:ext cx="3907336" cy="1409873"/>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Giao diện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trực</a:t>
            </a:r>
            <a:r>
              <a:rPr lang="en-US" sz="2000">
                <a:solidFill>
                  <a:srgbClr val="384653"/>
                </a:solidFill>
                <a:latin typeface="Montserrat"/>
                <a:ea typeface="Montserrat"/>
                <a:cs typeface="Montserrat"/>
                <a:sym typeface="Montserrat"/>
              </a:rPr>
              <a:t> quan,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phép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trống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hiển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thị</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tức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thì</a:t>
            </a:r>
            <a:r>
              <a:rPr lang="en-US" sz="2000">
                <a:solidFill>
                  <a:srgbClr val="384653"/>
                </a:solidFill>
                <a:latin typeface="Montserrat"/>
                <a:ea typeface="Montserrat"/>
                <a:cs typeface="Montserrat"/>
                <a:sym typeface="Montserrat"/>
              </a:rPr>
              <a:t>.</a:t>
            </a:r>
          </a:p>
        </p:txBody>
      </p:sp>
      <p:sp>
        <p:nvSpPr>
          <p:cNvPr id="16" name="Freeform 16" descr="preencoded.png"/>
          <p:cNvSpPr/>
          <p:nvPr/>
        </p:nvSpPr>
        <p:spPr>
          <a:xfrm>
            <a:off x="13475494" y="2878036"/>
            <a:ext cx="3907479" cy="3907479"/>
          </a:xfrm>
          <a:custGeom>
            <a:avLst/>
            <a:gdLst/>
            <a:ahLst/>
            <a:cxnLst/>
            <a:rect l="l" t="t" r="r" b="b"/>
            <a:pathLst>
              <a:path w="3907479" h="3907479">
                <a:moveTo>
                  <a:pt x="0" y="0"/>
                </a:moveTo>
                <a:lnTo>
                  <a:pt x="3907479" y="0"/>
                </a:lnTo>
                <a:lnTo>
                  <a:pt x="3907479" y="3907479"/>
                </a:lnTo>
                <a:lnTo>
                  <a:pt x="0" y="3907479"/>
                </a:lnTo>
                <a:lnTo>
                  <a:pt x="0" y="0"/>
                </a:lnTo>
                <a:close/>
              </a:path>
            </a:pathLst>
          </a:custGeom>
          <a:blipFill>
            <a:blip r:embed="rId6"/>
            <a:stretch>
              <a:fillRect/>
            </a:stretch>
          </a:blipFill>
        </p:spPr>
        <p:txBody>
          <a:bodyPr/>
          <a:lstStyle/>
          <a:p>
            <a:endParaRPr lang="vi-VN"/>
          </a:p>
        </p:txBody>
      </p:sp>
      <p:sp>
        <p:nvSpPr>
          <p:cNvPr id="17" name="TextBox 17"/>
          <p:cNvSpPr txBox="1"/>
          <p:nvPr/>
        </p:nvSpPr>
        <p:spPr>
          <a:xfrm>
            <a:off x="13475494" y="7002218"/>
            <a:ext cx="2977458" cy="340478"/>
          </a:xfrm>
          <a:prstGeom prst="rect">
            <a:avLst/>
          </a:prstGeom>
        </p:spPr>
        <p:txBody>
          <a:bodyPr lIns="0" tIns="0" rIns="0" bIns="0" rtlCol="0" anchor="t">
            <a:spAutoFit/>
          </a:bodyPr>
          <a:lstStyle/>
          <a:p>
            <a:pPr algn="l">
              <a:lnSpc>
                <a:spcPts val="2875"/>
              </a:lnSpc>
            </a:pPr>
            <a:r>
              <a:rPr lang="en-US" sz="2400" b="1">
                <a:solidFill>
                  <a:srgbClr val="384653"/>
                </a:solidFill>
                <a:latin typeface="Barlow Bold"/>
                <a:ea typeface="Barlow Bold"/>
                <a:cs typeface="Barlow Bold"/>
                <a:sym typeface="Barlow Bold"/>
              </a:rPr>
              <a:t>Xem </a:t>
            </a:r>
            <a:r>
              <a:rPr lang="en-US" sz="2400" b="1" err="1">
                <a:solidFill>
                  <a:srgbClr val="384653"/>
                </a:solidFill>
                <a:latin typeface="Barlow Bold"/>
                <a:ea typeface="Barlow Bold"/>
                <a:cs typeface="Barlow Bold"/>
                <a:sym typeface="Barlow Bold"/>
              </a:rPr>
              <a:t>lịch</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sử</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đặt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18" name="TextBox 18"/>
          <p:cNvSpPr txBox="1"/>
          <p:nvPr/>
        </p:nvSpPr>
        <p:spPr>
          <a:xfrm>
            <a:off x="13475494" y="7443492"/>
            <a:ext cx="3907479" cy="1768946"/>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Người dùng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đây</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cá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hủy</a:t>
            </a:r>
            <a:r>
              <a:rPr lang="en-US" sz="2000">
                <a:solidFill>
                  <a:srgbClr val="384653"/>
                </a:solidFill>
                <a:latin typeface="Montserrat"/>
                <a:ea typeface="Montserrat"/>
                <a:cs typeface="Montserrat"/>
                <a:sym typeface="Montserrat"/>
              </a:rPr>
              <a:t>/</a:t>
            </a:r>
            <a:r>
              <a:rPr lang="en-US" sz="2000" err="1">
                <a:solidFill>
                  <a:srgbClr val="384653"/>
                </a:solidFill>
                <a:latin typeface="Montserrat"/>
                <a:ea typeface="Montserrat"/>
                <a:cs typeface="Montserrat"/>
                <a:sym typeface="Montserrat"/>
              </a:rPr>
              <a:t>thay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đổi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nếu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phép</a:t>
            </a:r>
            <a:r>
              <a:rPr lang="en-US" sz="2000">
                <a:solidFill>
                  <a:srgbClr val="384653"/>
                </a:solidFill>
                <a:latin typeface="Montserrat"/>
                <a:ea typeface="Montserrat"/>
                <a:cs typeface="Montserrat"/>
                <a:sym typeface="Montserrat"/>
              </a:rPr>
              <a:t>).</a:t>
            </a:r>
          </a:p>
        </p:txBody>
      </p:sp>
      <p:sp>
        <p:nvSpPr>
          <p:cNvPr id="19" name="TextBox 19"/>
          <p:cNvSpPr txBox="1"/>
          <p:nvPr/>
        </p:nvSpPr>
        <p:spPr>
          <a:xfrm>
            <a:off x="905027" y="9145791"/>
            <a:ext cx="16477955" cy="332655"/>
          </a:xfrm>
          <a:prstGeom prst="rect">
            <a:avLst/>
          </a:prstGeom>
        </p:spPr>
        <p:txBody>
          <a:bodyPr lIns="0" tIns="0" rIns="0" bIns="0" rtlCol="0" anchor="t">
            <a:spAutoFit/>
          </a:bodyPr>
          <a:lstStyle/>
          <a:p>
            <a:pPr algn="l">
              <a:lnSpc>
                <a:spcPts val="2812"/>
              </a:lnSpc>
            </a:pPr>
            <a:r>
              <a:rPr lang="en-US" sz="2000" err="1">
                <a:solidFill>
                  <a:srgbClr val="384653"/>
                </a:solidFill>
                <a:latin typeface="Montserrat"/>
                <a:ea typeface="Montserrat"/>
                <a:cs typeface="Montserrat"/>
                <a:sym typeface="Montserrat"/>
              </a:rPr>
              <a:t>Mỗi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năng </a:t>
            </a:r>
            <a:r>
              <a:rPr lang="en-US" sz="2000" err="1">
                <a:solidFill>
                  <a:srgbClr val="384653"/>
                </a:solidFill>
                <a:latin typeface="Montserrat"/>
                <a:ea typeface="Montserrat"/>
                <a:cs typeface="Montserrat"/>
                <a:sym typeface="Montserrat"/>
              </a:rPr>
              <a:t>đều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chỉ</a:t>
            </a:r>
            <a:r>
              <a:rPr lang="en-US" sz="2000">
                <a:solidFill>
                  <a:srgbClr val="384653"/>
                </a:solidFill>
                <a:latin typeface="Montserrat"/>
                <a:ea typeface="Montserrat"/>
                <a:cs typeface="Montserrat"/>
                <a:sym typeface="Montserrat"/>
              </a:rPr>
              <a:t> trong </a:t>
            </a:r>
            <a:r>
              <a:rPr lang="en-US" sz="2000" err="1">
                <a:solidFill>
                  <a:srgbClr val="384653"/>
                </a:solidFill>
                <a:latin typeface="Montserrat"/>
                <a:ea typeface="Montserrat"/>
                <a:cs typeface="Montserrat"/>
                <a:sym typeface="Montserrat"/>
              </a:rPr>
              <a:t>vài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nâng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cao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lòng</a:t>
            </a:r>
            <a:r>
              <a:rPr lang="en-US" sz="2000">
                <a:solidFill>
                  <a:srgbClr val="384653"/>
                </a:solidFill>
                <a:latin typeface="Montserrat"/>
                <a:ea typeface="Montserrat"/>
                <a:cs typeface="Montserrat"/>
                <a:sym typeface="Montserrat"/>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022004"/>
            <a:ext cx="13381139" cy="817512"/>
          </a:xfrm>
          <a:prstGeom prst="rect">
            <a:avLst/>
          </a:prstGeom>
        </p:spPr>
        <p:txBody>
          <a:bodyPr lIns="0" tIns="0" rIns="0" bIns="0" rtlCol="0" anchor="t">
            <a:spAutoFit/>
          </a:bodyPr>
          <a:lstStyle/>
          <a:p>
            <a:pPr algn="l">
              <a:lnSpc>
                <a:spcPts val="6125"/>
              </a:lnSpc>
            </a:pPr>
            <a:r>
              <a:rPr lang="en-US" sz="4875" b="1">
                <a:solidFill>
                  <a:srgbClr val="2E3C4E"/>
                </a:solidFill>
                <a:latin typeface="Barlow Bold"/>
                <a:ea typeface="Barlow Bold"/>
                <a:cs typeface="Barlow Bold"/>
                <a:sym typeface="Barlow Bold"/>
              </a:rPr>
              <a:t>Giao diện quản </a:t>
            </a:r>
            <a:r>
              <a:rPr lang="en-US" sz="4875" b="1" err="1">
                <a:solidFill>
                  <a:srgbClr val="2E3C4E"/>
                </a:solidFill>
                <a:latin typeface="Barlow Bold"/>
                <a:ea typeface="Barlow Bold"/>
                <a:cs typeface="Barlow Bold"/>
                <a:sym typeface="Barlow Bold"/>
              </a:rPr>
              <a:t>trị</a:t>
            </a:r>
            <a:r>
              <a:rPr lang="en-US" sz="4875" b="1">
                <a:solidFill>
                  <a:srgbClr val="2E3C4E"/>
                </a:solidFill>
                <a:latin typeface="Barlow Bold"/>
                <a:ea typeface="Barlow Bold"/>
                <a:cs typeface="Barlow Bold"/>
                <a:sym typeface="Barlow Bold"/>
              </a:rPr>
              <a:t> viên: Quản </a:t>
            </a:r>
            <a:r>
              <a:rPr lang="en-US" sz="4875" b="1" err="1">
                <a:solidFill>
                  <a:srgbClr val="2E3C4E"/>
                </a:solidFill>
                <a:latin typeface="Barlow Bold"/>
                <a:ea typeface="Barlow Bold"/>
                <a:cs typeface="Barlow Bold"/>
                <a:sym typeface="Barlow Bold"/>
              </a:rPr>
              <a:t>lý</a:t>
            </a:r>
            <a:r>
              <a:rPr lang="en-US" sz="4875" b="1">
                <a:solidFill>
                  <a:srgbClr val="2E3C4E"/>
                </a:solidFill>
                <a:latin typeface="Barlow Bold"/>
                <a:ea typeface="Barlow Bold"/>
                <a:cs typeface="Barlow Bold"/>
                <a:sym typeface="Barlow Bold"/>
              </a:rPr>
              <a:t> hệ thống </a:t>
            </a:r>
            <a:r>
              <a:rPr lang="en-US" sz="4875" b="1" err="1">
                <a:solidFill>
                  <a:srgbClr val="2E3C4E"/>
                </a:solidFill>
                <a:latin typeface="Barlow Bold"/>
                <a:ea typeface="Barlow Bold"/>
                <a:cs typeface="Barlow Bold"/>
                <a:sym typeface="Barlow Bold"/>
              </a:rPr>
              <a:t>hiệu</a:t>
            </a:r>
            <a:r>
              <a:rPr lang="en-US" sz="4875" b="1">
                <a:solidFill>
                  <a:srgbClr val="2E3C4E"/>
                </a:solidFill>
                <a:latin typeface="Barlow Bold"/>
                <a:ea typeface="Barlow Bold"/>
                <a:cs typeface="Barlow Bold"/>
                <a:sym typeface="Barlow Bold"/>
              </a:rPr>
              <a:t> quả</a:t>
            </a:r>
          </a:p>
        </p:txBody>
      </p:sp>
      <p:sp>
        <p:nvSpPr>
          <p:cNvPr id="6" name="TextBox 6"/>
          <p:cNvSpPr txBox="1"/>
          <p:nvPr/>
        </p:nvSpPr>
        <p:spPr>
          <a:xfrm>
            <a:off x="947890" y="2237184"/>
            <a:ext cx="16392230" cy="834333"/>
          </a:xfrm>
          <a:prstGeom prst="rect">
            <a:avLst/>
          </a:prstGeom>
        </p:spPr>
        <p:txBody>
          <a:bodyPr lIns="0" tIns="0" rIns="0" bIns="0" rtlCol="0" anchor="t">
            <a:spAutoFit/>
          </a:bodyPr>
          <a:lstStyle/>
          <a:p>
            <a:pPr algn="l">
              <a:lnSpc>
                <a:spcPts val="2937"/>
              </a:lnSpc>
            </a:pPr>
            <a:r>
              <a:rPr lang="en-US" sz="1812">
                <a:solidFill>
                  <a:srgbClr val="384653"/>
                </a:solidFill>
                <a:latin typeface="Montserrat"/>
                <a:ea typeface="Montserrat"/>
                <a:cs typeface="Montserrat"/>
                <a:sym typeface="Montserrat"/>
              </a:rPr>
              <a:t>Giao diện quản </a:t>
            </a:r>
            <a:r>
              <a:rPr lang="en-US" sz="1812" err="1">
                <a:solidFill>
                  <a:srgbClr val="384653"/>
                </a:solidFill>
                <a:latin typeface="Montserrat"/>
                <a:ea typeface="Montserrat"/>
                <a:cs typeface="Montserrat"/>
                <a:sym typeface="Montserrat"/>
              </a:rPr>
              <a:t>trị</a:t>
            </a:r>
            <a:r>
              <a:rPr lang="en-US" sz="1812">
                <a:solidFill>
                  <a:srgbClr val="384653"/>
                </a:solidFill>
                <a:latin typeface="Montserrat"/>
                <a:ea typeface="Montserrat"/>
                <a:cs typeface="Montserrat"/>
                <a:sym typeface="Montserrat"/>
              </a:rPr>
              <a:t> viên </a:t>
            </a:r>
            <a:r>
              <a:rPr lang="en-US" sz="1812" err="1">
                <a:solidFill>
                  <a:srgbClr val="384653"/>
                </a:solidFill>
                <a:latin typeface="Montserrat"/>
                <a:ea typeface="Montserrat"/>
                <a:cs typeface="Montserrat"/>
                <a:sym typeface="Montserrat"/>
              </a:rPr>
              <a:t>là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trung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tâm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điều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hành</a:t>
            </a:r>
            <a:r>
              <a:rPr lang="en-US" sz="1812">
                <a:solidFill>
                  <a:srgbClr val="384653"/>
                </a:solidFill>
                <a:latin typeface="Montserrat"/>
                <a:ea typeface="Montserrat"/>
                <a:cs typeface="Montserrat"/>
                <a:sym typeface="Montserrat"/>
              </a:rPr>
              <a:t> của hệ thống, </a:t>
            </a:r>
            <a:r>
              <a:rPr lang="en-US" sz="1812" err="1">
                <a:solidFill>
                  <a:srgbClr val="384653"/>
                </a:solidFill>
                <a:latin typeface="Montserrat"/>
                <a:ea typeface="Montserrat"/>
                <a:cs typeface="Montserrat"/>
                <a:sym typeface="Montserrat"/>
              </a:rPr>
              <a:t>cung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cấp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đầy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đủ</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công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cụ</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cần</a:t>
            </a:r>
            <a:r>
              <a:rPr lang="en-US" sz="1812">
                <a:solidFill>
                  <a:srgbClr val="384653"/>
                </a:solidFill>
                <a:latin typeface="Montserrat"/>
                <a:ea typeface="Montserrat"/>
                <a:cs typeface="Montserrat"/>
                <a:sym typeface="Montserrat"/>
              </a:rPr>
              <a:t> thiết </a:t>
            </a:r>
            <a:r>
              <a:rPr lang="en-US" sz="1812" err="1">
                <a:solidFill>
                  <a:srgbClr val="384653"/>
                </a:solidFill>
                <a:latin typeface="Montserrat"/>
                <a:ea typeface="Montserrat"/>
                <a:cs typeface="Montserrat"/>
                <a:sym typeface="Montserrat"/>
              </a:rPr>
              <a:t>để</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chủ</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sân</a:t>
            </a:r>
            <a:r>
              <a:rPr lang="en-US" sz="1812">
                <a:solidFill>
                  <a:srgbClr val="384653"/>
                </a:solidFill>
                <a:latin typeface="Montserrat"/>
                <a:ea typeface="Montserrat"/>
                <a:cs typeface="Montserrat"/>
                <a:sym typeface="Montserrat"/>
              </a:rPr>
              <a:t> quản </a:t>
            </a:r>
            <a:r>
              <a:rPr lang="en-US" sz="1812" err="1">
                <a:solidFill>
                  <a:srgbClr val="384653"/>
                </a:solidFill>
                <a:latin typeface="Montserrat"/>
                <a:ea typeface="Montserrat"/>
                <a:cs typeface="Montserrat"/>
                <a:sym typeface="Montserrat"/>
              </a:rPr>
              <a:t>lý</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mọi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hoạt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động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một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cách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hiệu</a:t>
            </a:r>
            <a:r>
              <a:rPr lang="en-US" sz="1812">
                <a:solidFill>
                  <a:srgbClr val="384653"/>
                </a:solidFill>
                <a:latin typeface="Montserrat"/>
                <a:ea typeface="Montserrat"/>
                <a:cs typeface="Montserrat"/>
                <a:sym typeface="Montserrat"/>
              </a:rPr>
              <a:t> quả. </a:t>
            </a:r>
            <a:r>
              <a:rPr lang="en-US" sz="1812" err="1">
                <a:solidFill>
                  <a:srgbClr val="384653"/>
                </a:solidFill>
                <a:latin typeface="Montserrat"/>
                <a:ea typeface="Montserrat"/>
                <a:cs typeface="Montserrat"/>
                <a:sym typeface="Montserrat"/>
              </a:rPr>
              <a:t>Mục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tiêu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giản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hóa</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tác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vụ</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phức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tạp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tối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ưu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hóa</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quy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trình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việc</a:t>
            </a:r>
            <a:r>
              <a:rPr lang="en-US" sz="1812">
                <a:solidFill>
                  <a:srgbClr val="384653"/>
                </a:solidFill>
                <a:latin typeface="Montserrat"/>
                <a:ea typeface="Montserrat"/>
                <a:cs typeface="Montserrat"/>
                <a:sym typeface="Montserrat"/>
              </a:rPr>
              <a:t>.</a:t>
            </a:r>
          </a:p>
        </p:txBody>
      </p:sp>
      <p:grpSp>
        <p:nvGrpSpPr>
          <p:cNvPr id="7" name="Group 7"/>
          <p:cNvGrpSpPr/>
          <p:nvPr/>
        </p:nvGrpSpPr>
        <p:grpSpPr>
          <a:xfrm>
            <a:off x="947890" y="3693471"/>
            <a:ext cx="8077648" cy="2147735"/>
            <a:chOff x="0" y="0"/>
            <a:chExt cx="10770197" cy="2863647"/>
          </a:xfrm>
        </p:grpSpPr>
        <p:sp>
          <p:nvSpPr>
            <p:cNvPr id="8" name="Freeform 8"/>
            <p:cNvSpPr/>
            <p:nvPr/>
          </p:nvSpPr>
          <p:spPr>
            <a:xfrm>
              <a:off x="0" y="0"/>
              <a:ext cx="10770236" cy="2863596"/>
            </a:xfrm>
            <a:custGeom>
              <a:avLst/>
              <a:gdLst/>
              <a:ahLst/>
              <a:cxnLst/>
              <a:rect l="l" t="t" r="r" b="b"/>
              <a:pathLst>
                <a:path w="10770236" h="2863596">
                  <a:moveTo>
                    <a:pt x="0" y="182880"/>
                  </a:moveTo>
                  <a:cubicBezTo>
                    <a:pt x="0" y="81915"/>
                    <a:pt x="81915" y="0"/>
                    <a:pt x="182880" y="0"/>
                  </a:cubicBezTo>
                  <a:lnTo>
                    <a:pt x="10587355" y="0"/>
                  </a:lnTo>
                  <a:cubicBezTo>
                    <a:pt x="10688320" y="0"/>
                    <a:pt x="10770236" y="81915"/>
                    <a:pt x="10770236" y="182880"/>
                  </a:cubicBezTo>
                  <a:lnTo>
                    <a:pt x="10770236" y="2680716"/>
                  </a:lnTo>
                  <a:cubicBezTo>
                    <a:pt x="10770236" y="2781681"/>
                    <a:pt x="10688320" y="2863596"/>
                    <a:pt x="10587355" y="2863596"/>
                  </a:cubicBezTo>
                  <a:lnTo>
                    <a:pt x="182880" y="2863596"/>
                  </a:lnTo>
                  <a:cubicBezTo>
                    <a:pt x="81915" y="2863596"/>
                    <a:pt x="0" y="2781681"/>
                    <a:pt x="0" y="2680716"/>
                  </a:cubicBezTo>
                  <a:close/>
                </a:path>
              </a:pathLst>
            </a:custGeom>
            <a:solidFill>
              <a:srgbClr val="FFFFFF"/>
            </a:solidFill>
            <a:ln w="12700">
              <a:solidFill>
                <a:srgbClr val="000000"/>
              </a:solidFill>
            </a:ln>
          </p:spPr>
          <p:txBody>
            <a:bodyPr/>
            <a:lstStyle/>
            <a:p>
              <a:endParaRPr lang="vi-VN"/>
            </a:p>
          </p:txBody>
        </p:sp>
      </p:grpSp>
      <p:sp>
        <p:nvSpPr>
          <p:cNvPr id="9" name="Freeform 9" descr="preencoded.png"/>
          <p:cNvSpPr/>
          <p:nvPr/>
        </p:nvSpPr>
        <p:spPr>
          <a:xfrm>
            <a:off x="947890" y="3664896"/>
            <a:ext cx="8077648" cy="114300"/>
          </a:xfrm>
          <a:custGeom>
            <a:avLst/>
            <a:gdLst/>
            <a:ahLst/>
            <a:cxnLst/>
            <a:rect l="l" t="t" r="r" b="b"/>
            <a:pathLst>
              <a:path w="8077648" h="114300">
                <a:moveTo>
                  <a:pt x="0" y="0"/>
                </a:moveTo>
                <a:lnTo>
                  <a:pt x="8077648" y="0"/>
                </a:lnTo>
                <a:lnTo>
                  <a:pt x="8077648" y="114300"/>
                </a:lnTo>
                <a:lnTo>
                  <a:pt x="0" y="114300"/>
                </a:lnTo>
                <a:lnTo>
                  <a:pt x="0" y="0"/>
                </a:lnTo>
                <a:close/>
              </a:path>
            </a:pathLst>
          </a:custGeom>
          <a:blipFill>
            <a:blip r:embed="rId3"/>
            <a:stretch>
              <a:fillRect t="-2" b="-5"/>
            </a:stretch>
          </a:blipFill>
        </p:spPr>
        <p:txBody>
          <a:bodyPr/>
          <a:lstStyle/>
          <a:p>
            <a:endParaRPr lang="vi-VN"/>
          </a:p>
        </p:txBody>
      </p:sp>
      <p:sp>
        <p:nvSpPr>
          <p:cNvPr id="10" name="Freeform 10" descr="preencoded.png"/>
          <p:cNvSpPr/>
          <p:nvPr/>
        </p:nvSpPr>
        <p:spPr>
          <a:xfrm>
            <a:off x="4631236" y="3338065"/>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4"/>
            <a:stretch>
              <a:fillRect/>
            </a:stretch>
          </a:blipFill>
        </p:spPr>
        <p:txBody>
          <a:bodyPr/>
          <a:lstStyle/>
          <a:p>
            <a:endParaRPr lang="vi-VN"/>
          </a:p>
        </p:txBody>
      </p:sp>
      <p:sp>
        <p:nvSpPr>
          <p:cNvPr id="11" name="TextBox 11"/>
          <p:cNvSpPr txBox="1"/>
          <p:nvPr/>
        </p:nvSpPr>
        <p:spPr>
          <a:xfrm>
            <a:off x="4844501" y="3420513"/>
            <a:ext cx="284264" cy="450647"/>
          </a:xfrm>
          <a:prstGeom prst="rect">
            <a:avLst/>
          </a:prstGeom>
        </p:spPr>
        <p:txBody>
          <a:bodyPr lIns="0" tIns="0" rIns="0" bIns="0" rtlCol="0" anchor="t">
            <a:spAutoFit/>
          </a:bodyPr>
          <a:lstStyle/>
          <a:p>
            <a:pPr algn="l">
              <a:lnSpc>
                <a:spcPts val="3562"/>
              </a:lnSpc>
            </a:pPr>
            <a:r>
              <a:rPr lang="en-US" sz="2187" b="1">
                <a:solidFill>
                  <a:srgbClr val="000000"/>
                </a:solidFill>
                <a:latin typeface="Barlow Bold"/>
                <a:ea typeface="Barlow Bold"/>
                <a:cs typeface="Barlow Bold"/>
                <a:sym typeface="Barlow Bold"/>
              </a:rPr>
              <a:t>1</a:t>
            </a:r>
          </a:p>
        </p:txBody>
      </p:sp>
      <p:sp>
        <p:nvSpPr>
          <p:cNvPr id="12" name="TextBox 12"/>
          <p:cNvSpPr txBox="1"/>
          <p:nvPr/>
        </p:nvSpPr>
        <p:spPr>
          <a:xfrm>
            <a:off x="1213399" y="4266752"/>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Quản </a:t>
            </a:r>
            <a:r>
              <a:rPr lang="en-US" sz="2437" b="1" err="1">
                <a:solidFill>
                  <a:srgbClr val="384653"/>
                </a:solidFill>
                <a:latin typeface="Barlow Bold"/>
                <a:ea typeface="Barlow Bold"/>
                <a:cs typeface="Barlow Bold"/>
                <a:sym typeface="Barlow Bold"/>
              </a:rPr>
              <a:t>lý</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sân</a:t>
            </a:r>
            <a:endParaRPr lang="en-US" sz="2437" b="1">
              <a:solidFill>
                <a:srgbClr val="384653"/>
              </a:solidFill>
              <a:latin typeface="Barlow Bold"/>
              <a:ea typeface="Barlow Bold"/>
              <a:cs typeface="Barlow Bold"/>
              <a:sym typeface="Barlow Bold"/>
            </a:endParaRPr>
          </a:p>
        </p:txBody>
      </p:sp>
      <p:sp>
        <p:nvSpPr>
          <p:cNvPr id="13" name="TextBox 13"/>
          <p:cNvSpPr txBox="1"/>
          <p:nvPr/>
        </p:nvSpPr>
        <p:spPr>
          <a:xfrm>
            <a:off x="1213399" y="4741364"/>
            <a:ext cx="7546629"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Thêm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xóa</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thuê</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các chi </a:t>
            </a:r>
            <a:r>
              <a:rPr lang="en-US" sz="2000" err="1">
                <a:solidFill>
                  <a:srgbClr val="384653"/>
                </a:solidFill>
                <a:latin typeface="Montserrat"/>
                <a:ea typeface="Montserrat"/>
                <a:cs typeface="Montserrat"/>
                <a:sym typeface="Montserrat"/>
              </a:rPr>
              <a:t>tiết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liên</a:t>
            </a:r>
            <a:r>
              <a:rPr lang="en-US" sz="2000">
                <a:solidFill>
                  <a:srgbClr val="384653"/>
                </a:solidFill>
                <a:latin typeface="Montserrat"/>
                <a:ea typeface="Montserrat"/>
                <a:cs typeface="Montserrat"/>
                <a:sym typeface="Montserrat"/>
              </a:rPr>
              <a:t> quan </a:t>
            </a:r>
            <a:r>
              <a:rPr lang="en-US" sz="2000" err="1">
                <a:solidFill>
                  <a:srgbClr val="384653"/>
                </a:solidFill>
                <a:latin typeface="Montserrat"/>
                <a:ea typeface="Montserrat"/>
                <a:cs typeface="Montserrat"/>
                <a:sym typeface="Montserrat"/>
              </a:rPr>
              <a:t>đến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a:t>
            </a:r>
          </a:p>
        </p:txBody>
      </p:sp>
      <p:grpSp>
        <p:nvGrpSpPr>
          <p:cNvPr id="14" name="Group 14"/>
          <p:cNvGrpSpPr/>
          <p:nvPr/>
        </p:nvGrpSpPr>
        <p:grpSpPr>
          <a:xfrm>
            <a:off x="9262472" y="3693471"/>
            <a:ext cx="8077648" cy="2147735"/>
            <a:chOff x="0" y="0"/>
            <a:chExt cx="10770197" cy="2863647"/>
          </a:xfrm>
        </p:grpSpPr>
        <p:sp>
          <p:nvSpPr>
            <p:cNvPr id="15" name="Freeform 15"/>
            <p:cNvSpPr/>
            <p:nvPr/>
          </p:nvSpPr>
          <p:spPr>
            <a:xfrm>
              <a:off x="0" y="0"/>
              <a:ext cx="10770236" cy="2863596"/>
            </a:xfrm>
            <a:custGeom>
              <a:avLst/>
              <a:gdLst/>
              <a:ahLst/>
              <a:cxnLst/>
              <a:rect l="l" t="t" r="r" b="b"/>
              <a:pathLst>
                <a:path w="10770236" h="2863596">
                  <a:moveTo>
                    <a:pt x="0" y="182880"/>
                  </a:moveTo>
                  <a:cubicBezTo>
                    <a:pt x="0" y="81915"/>
                    <a:pt x="81915" y="0"/>
                    <a:pt x="182880" y="0"/>
                  </a:cubicBezTo>
                  <a:lnTo>
                    <a:pt x="10587355" y="0"/>
                  </a:lnTo>
                  <a:cubicBezTo>
                    <a:pt x="10688320" y="0"/>
                    <a:pt x="10770236" y="81915"/>
                    <a:pt x="10770236" y="182880"/>
                  </a:cubicBezTo>
                  <a:lnTo>
                    <a:pt x="10770236" y="2680716"/>
                  </a:lnTo>
                  <a:cubicBezTo>
                    <a:pt x="10770236" y="2781681"/>
                    <a:pt x="10688320" y="2863596"/>
                    <a:pt x="10587355" y="2863596"/>
                  </a:cubicBezTo>
                  <a:lnTo>
                    <a:pt x="182880" y="2863596"/>
                  </a:lnTo>
                  <a:cubicBezTo>
                    <a:pt x="81915" y="2863596"/>
                    <a:pt x="0" y="2781681"/>
                    <a:pt x="0" y="2680716"/>
                  </a:cubicBezTo>
                  <a:close/>
                </a:path>
              </a:pathLst>
            </a:custGeom>
            <a:solidFill>
              <a:srgbClr val="FFFFFF"/>
            </a:solidFill>
            <a:ln w="12700">
              <a:solidFill>
                <a:srgbClr val="000000"/>
              </a:solidFill>
            </a:ln>
          </p:spPr>
          <p:txBody>
            <a:bodyPr/>
            <a:lstStyle/>
            <a:p>
              <a:endParaRPr lang="vi-VN"/>
            </a:p>
          </p:txBody>
        </p:sp>
      </p:grpSp>
      <p:sp>
        <p:nvSpPr>
          <p:cNvPr id="16" name="Freeform 16" descr="preencoded.png"/>
          <p:cNvSpPr/>
          <p:nvPr/>
        </p:nvSpPr>
        <p:spPr>
          <a:xfrm>
            <a:off x="9262472" y="3664896"/>
            <a:ext cx="8077648" cy="114300"/>
          </a:xfrm>
          <a:custGeom>
            <a:avLst/>
            <a:gdLst/>
            <a:ahLst/>
            <a:cxnLst/>
            <a:rect l="l" t="t" r="r" b="b"/>
            <a:pathLst>
              <a:path w="8077648" h="114300">
                <a:moveTo>
                  <a:pt x="0" y="0"/>
                </a:moveTo>
                <a:lnTo>
                  <a:pt x="8077648" y="0"/>
                </a:lnTo>
                <a:lnTo>
                  <a:pt x="8077648" y="114300"/>
                </a:lnTo>
                <a:lnTo>
                  <a:pt x="0" y="114300"/>
                </a:lnTo>
                <a:lnTo>
                  <a:pt x="0" y="0"/>
                </a:lnTo>
                <a:close/>
              </a:path>
            </a:pathLst>
          </a:custGeom>
          <a:blipFill>
            <a:blip r:embed="rId3"/>
            <a:stretch>
              <a:fillRect t="-2" b="-5"/>
            </a:stretch>
          </a:blipFill>
        </p:spPr>
        <p:txBody>
          <a:bodyPr/>
          <a:lstStyle/>
          <a:p>
            <a:endParaRPr lang="vi-VN"/>
          </a:p>
        </p:txBody>
      </p:sp>
      <p:sp>
        <p:nvSpPr>
          <p:cNvPr id="17" name="Freeform 17" descr="preencoded.png"/>
          <p:cNvSpPr/>
          <p:nvPr/>
        </p:nvSpPr>
        <p:spPr>
          <a:xfrm>
            <a:off x="12945818" y="3338065"/>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4"/>
            <a:stretch>
              <a:fillRect/>
            </a:stretch>
          </a:blipFill>
        </p:spPr>
        <p:txBody>
          <a:bodyPr/>
          <a:lstStyle/>
          <a:p>
            <a:endParaRPr lang="vi-VN"/>
          </a:p>
        </p:txBody>
      </p:sp>
      <p:sp>
        <p:nvSpPr>
          <p:cNvPr id="18" name="TextBox 18"/>
          <p:cNvSpPr txBox="1"/>
          <p:nvPr/>
        </p:nvSpPr>
        <p:spPr>
          <a:xfrm>
            <a:off x="13159083" y="3420513"/>
            <a:ext cx="284264" cy="450647"/>
          </a:xfrm>
          <a:prstGeom prst="rect">
            <a:avLst/>
          </a:prstGeom>
        </p:spPr>
        <p:txBody>
          <a:bodyPr lIns="0" tIns="0" rIns="0" bIns="0" rtlCol="0" anchor="t">
            <a:spAutoFit/>
          </a:bodyPr>
          <a:lstStyle/>
          <a:p>
            <a:pPr algn="l">
              <a:lnSpc>
                <a:spcPts val="3562"/>
              </a:lnSpc>
            </a:pPr>
            <a:r>
              <a:rPr lang="en-US" sz="2187" b="1">
                <a:solidFill>
                  <a:srgbClr val="000000"/>
                </a:solidFill>
                <a:latin typeface="Barlow Bold"/>
                <a:ea typeface="Barlow Bold"/>
                <a:cs typeface="Barlow Bold"/>
                <a:sym typeface="Barlow Bold"/>
              </a:rPr>
              <a:t>2</a:t>
            </a:r>
          </a:p>
        </p:txBody>
      </p:sp>
      <p:sp>
        <p:nvSpPr>
          <p:cNvPr id="19" name="TextBox 19"/>
          <p:cNvSpPr txBox="1"/>
          <p:nvPr/>
        </p:nvSpPr>
        <p:spPr>
          <a:xfrm>
            <a:off x="9527972" y="4266752"/>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Quản lý người dùng</a:t>
            </a:r>
          </a:p>
        </p:txBody>
      </p:sp>
      <p:sp>
        <p:nvSpPr>
          <p:cNvPr id="20" name="TextBox 20"/>
          <p:cNvSpPr txBox="1"/>
          <p:nvPr/>
        </p:nvSpPr>
        <p:spPr>
          <a:xfrm>
            <a:off x="9527972" y="4741364"/>
            <a:ext cx="7546629" cy="714170"/>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Kiểm </a:t>
            </a:r>
            <a:r>
              <a:rPr lang="en-US" sz="2000" err="1">
                <a:solidFill>
                  <a:srgbClr val="384653"/>
                </a:solidFill>
                <a:latin typeface="Montserrat"/>
                <a:ea typeface="Montserrat"/>
                <a:cs typeface="Montserrat"/>
                <a:sym typeface="Montserrat"/>
              </a:rPr>
              <a:t>soát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khoản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xem</a:t>
            </a:r>
            <a:r>
              <a:rPr lang="en-US" sz="2000">
                <a:solidFill>
                  <a:srgbClr val="384653"/>
                </a:solidFill>
                <a:latin typeface="Montserrat"/>
                <a:ea typeface="Montserrat"/>
                <a:cs typeface="Montserrat"/>
                <a:sym typeface="Montserrat"/>
              </a:rPr>
              <a:t> thông tin người dùng,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hoặc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khoản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cần</a:t>
            </a:r>
            <a:r>
              <a:rPr lang="en-US" sz="2000">
                <a:solidFill>
                  <a:srgbClr val="384653"/>
                </a:solidFill>
                <a:latin typeface="Montserrat"/>
                <a:ea typeface="Montserrat"/>
                <a:cs typeface="Montserrat"/>
                <a:sym typeface="Montserrat"/>
              </a:rPr>
              <a:t> thiết.</a:t>
            </a:r>
          </a:p>
        </p:txBody>
      </p:sp>
      <p:grpSp>
        <p:nvGrpSpPr>
          <p:cNvPr id="21" name="Group 21"/>
          <p:cNvGrpSpPr/>
          <p:nvPr/>
        </p:nvGrpSpPr>
        <p:grpSpPr>
          <a:xfrm>
            <a:off x="947890" y="6433547"/>
            <a:ext cx="8077648" cy="2147735"/>
            <a:chOff x="0" y="0"/>
            <a:chExt cx="10770197" cy="2863647"/>
          </a:xfrm>
        </p:grpSpPr>
        <p:sp>
          <p:nvSpPr>
            <p:cNvPr id="22" name="Freeform 22"/>
            <p:cNvSpPr/>
            <p:nvPr/>
          </p:nvSpPr>
          <p:spPr>
            <a:xfrm>
              <a:off x="0" y="0"/>
              <a:ext cx="10770236" cy="2863596"/>
            </a:xfrm>
            <a:custGeom>
              <a:avLst/>
              <a:gdLst/>
              <a:ahLst/>
              <a:cxnLst/>
              <a:rect l="l" t="t" r="r" b="b"/>
              <a:pathLst>
                <a:path w="10770236" h="2863596">
                  <a:moveTo>
                    <a:pt x="0" y="182880"/>
                  </a:moveTo>
                  <a:cubicBezTo>
                    <a:pt x="0" y="81915"/>
                    <a:pt x="81915" y="0"/>
                    <a:pt x="182880" y="0"/>
                  </a:cubicBezTo>
                  <a:lnTo>
                    <a:pt x="10587355" y="0"/>
                  </a:lnTo>
                  <a:cubicBezTo>
                    <a:pt x="10688320" y="0"/>
                    <a:pt x="10770236" y="81915"/>
                    <a:pt x="10770236" y="182880"/>
                  </a:cubicBezTo>
                  <a:lnTo>
                    <a:pt x="10770236" y="2680716"/>
                  </a:lnTo>
                  <a:cubicBezTo>
                    <a:pt x="10770236" y="2781681"/>
                    <a:pt x="10688320" y="2863596"/>
                    <a:pt x="10587355" y="2863596"/>
                  </a:cubicBezTo>
                  <a:lnTo>
                    <a:pt x="182880" y="2863596"/>
                  </a:lnTo>
                  <a:cubicBezTo>
                    <a:pt x="81915" y="2863596"/>
                    <a:pt x="0" y="2781681"/>
                    <a:pt x="0" y="2680716"/>
                  </a:cubicBezTo>
                  <a:close/>
                </a:path>
              </a:pathLst>
            </a:custGeom>
            <a:solidFill>
              <a:srgbClr val="FFFFFF"/>
            </a:solidFill>
            <a:ln w="12700">
              <a:solidFill>
                <a:srgbClr val="000000"/>
              </a:solidFill>
            </a:ln>
          </p:spPr>
          <p:txBody>
            <a:bodyPr/>
            <a:lstStyle/>
            <a:p>
              <a:endParaRPr lang="vi-VN"/>
            </a:p>
          </p:txBody>
        </p:sp>
      </p:grpSp>
      <p:sp>
        <p:nvSpPr>
          <p:cNvPr id="23" name="Freeform 23" descr="preencoded.png"/>
          <p:cNvSpPr/>
          <p:nvPr/>
        </p:nvSpPr>
        <p:spPr>
          <a:xfrm>
            <a:off x="947890" y="6404972"/>
            <a:ext cx="8077648" cy="114300"/>
          </a:xfrm>
          <a:custGeom>
            <a:avLst/>
            <a:gdLst/>
            <a:ahLst/>
            <a:cxnLst/>
            <a:rect l="l" t="t" r="r" b="b"/>
            <a:pathLst>
              <a:path w="8077648" h="114300">
                <a:moveTo>
                  <a:pt x="0" y="0"/>
                </a:moveTo>
                <a:lnTo>
                  <a:pt x="8077648" y="0"/>
                </a:lnTo>
                <a:lnTo>
                  <a:pt x="8077648" y="114300"/>
                </a:lnTo>
                <a:lnTo>
                  <a:pt x="0" y="114300"/>
                </a:lnTo>
                <a:lnTo>
                  <a:pt x="0" y="0"/>
                </a:lnTo>
                <a:close/>
              </a:path>
            </a:pathLst>
          </a:custGeom>
          <a:blipFill>
            <a:blip r:embed="rId3"/>
            <a:stretch>
              <a:fillRect t="-2" b="-5"/>
            </a:stretch>
          </a:blipFill>
        </p:spPr>
        <p:txBody>
          <a:bodyPr/>
          <a:lstStyle/>
          <a:p>
            <a:endParaRPr lang="vi-VN"/>
          </a:p>
        </p:txBody>
      </p:sp>
      <p:sp>
        <p:nvSpPr>
          <p:cNvPr id="24" name="Freeform 24" descr="preencoded.png"/>
          <p:cNvSpPr/>
          <p:nvPr/>
        </p:nvSpPr>
        <p:spPr>
          <a:xfrm>
            <a:off x="4631236" y="6078141"/>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4"/>
            <a:stretch>
              <a:fillRect/>
            </a:stretch>
          </a:blipFill>
        </p:spPr>
        <p:txBody>
          <a:bodyPr/>
          <a:lstStyle/>
          <a:p>
            <a:endParaRPr lang="vi-VN"/>
          </a:p>
        </p:txBody>
      </p:sp>
      <p:sp>
        <p:nvSpPr>
          <p:cNvPr id="25" name="TextBox 25"/>
          <p:cNvSpPr txBox="1"/>
          <p:nvPr/>
        </p:nvSpPr>
        <p:spPr>
          <a:xfrm>
            <a:off x="4844501" y="6160589"/>
            <a:ext cx="284264" cy="450647"/>
          </a:xfrm>
          <a:prstGeom prst="rect">
            <a:avLst/>
          </a:prstGeom>
        </p:spPr>
        <p:txBody>
          <a:bodyPr lIns="0" tIns="0" rIns="0" bIns="0" rtlCol="0" anchor="t">
            <a:spAutoFit/>
          </a:bodyPr>
          <a:lstStyle/>
          <a:p>
            <a:pPr algn="l">
              <a:lnSpc>
                <a:spcPts val="3562"/>
              </a:lnSpc>
            </a:pPr>
            <a:r>
              <a:rPr lang="en-US" sz="2187" b="1">
                <a:solidFill>
                  <a:srgbClr val="000000"/>
                </a:solidFill>
                <a:latin typeface="Barlow Bold"/>
                <a:ea typeface="Barlow Bold"/>
                <a:cs typeface="Barlow Bold"/>
                <a:sym typeface="Barlow Bold"/>
              </a:rPr>
              <a:t>3</a:t>
            </a:r>
          </a:p>
        </p:txBody>
      </p:sp>
      <p:sp>
        <p:nvSpPr>
          <p:cNvPr id="26" name="TextBox 26"/>
          <p:cNvSpPr txBox="1"/>
          <p:nvPr/>
        </p:nvSpPr>
        <p:spPr>
          <a:xfrm>
            <a:off x="1213399" y="7006828"/>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Quản lý đơn đặt sân</a:t>
            </a:r>
          </a:p>
        </p:txBody>
      </p:sp>
      <p:sp>
        <p:nvSpPr>
          <p:cNvPr id="27" name="TextBox 27"/>
          <p:cNvSpPr txBox="1"/>
          <p:nvPr/>
        </p:nvSpPr>
        <p:spPr>
          <a:xfrm>
            <a:off x="1213399" y="7481440"/>
            <a:ext cx="7546629" cy="714170"/>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Theo </a:t>
            </a:r>
            <a:r>
              <a:rPr lang="en-US" sz="2000" err="1">
                <a:solidFill>
                  <a:srgbClr val="384653"/>
                </a:solidFill>
                <a:latin typeface="Montserrat"/>
                <a:ea typeface="Montserrat"/>
                <a:cs typeface="Montserrat"/>
                <a:sym typeface="Montserrat"/>
              </a:rPr>
              <a:t>dõi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duyệt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hoặc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hủy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toán</a:t>
            </a:r>
            <a:r>
              <a:rPr lang="en-US" sz="2000">
                <a:solidFill>
                  <a:srgbClr val="384653"/>
                </a:solidFill>
                <a:latin typeface="Montserrat"/>
                <a:ea typeface="Montserrat"/>
                <a:cs typeface="Montserrat"/>
                <a:sym typeface="Montserrat"/>
              </a:rPr>
              <a:t>.</a:t>
            </a:r>
          </a:p>
        </p:txBody>
      </p:sp>
      <p:grpSp>
        <p:nvGrpSpPr>
          <p:cNvPr id="28" name="Group 28"/>
          <p:cNvGrpSpPr/>
          <p:nvPr/>
        </p:nvGrpSpPr>
        <p:grpSpPr>
          <a:xfrm>
            <a:off x="9262472" y="6433547"/>
            <a:ext cx="8077648" cy="2147735"/>
            <a:chOff x="0" y="0"/>
            <a:chExt cx="10770197" cy="2863647"/>
          </a:xfrm>
        </p:grpSpPr>
        <p:sp>
          <p:nvSpPr>
            <p:cNvPr id="29" name="Freeform 29"/>
            <p:cNvSpPr/>
            <p:nvPr/>
          </p:nvSpPr>
          <p:spPr>
            <a:xfrm>
              <a:off x="0" y="0"/>
              <a:ext cx="10770236" cy="2863596"/>
            </a:xfrm>
            <a:custGeom>
              <a:avLst/>
              <a:gdLst/>
              <a:ahLst/>
              <a:cxnLst/>
              <a:rect l="l" t="t" r="r" b="b"/>
              <a:pathLst>
                <a:path w="10770236" h="2863596">
                  <a:moveTo>
                    <a:pt x="0" y="182880"/>
                  </a:moveTo>
                  <a:cubicBezTo>
                    <a:pt x="0" y="81915"/>
                    <a:pt x="81915" y="0"/>
                    <a:pt x="182880" y="0"/>
                  </a:cubicBezTo>
                  <a:lnTo>
                    <a:pt x="10587355" y="0"/>
                  </a:lnTo>
                  <a:cubicBezTo>
                    <a:pt x="10688320" y="0"/>
                    <a:pt x="10770236" y="81915"/>
                    <a:pt x="10770236" y="182880"/>
                  </a:cubicBezTo>
                  <a:lnTo>
                    <a:pt x="10770236" y="2680716"/>
                  </a:lnTo>
                  <a:cubicBezTo>
                    <a:pt x="10770236" y="2781681"/>
                    <a:pt x="10688320" y="2863596"/>
                    <a:pt x="10587355" y="2863596"/>
                  </a:cubicBezTo>
                  <a:lnTo>
                    <a:pt x="182880" y="2863596"/>
                  </a:lnTo>
                  <a:cubicBezTo>
                    <a:pt x="81915" y="2863596"/>
                    <a:pt x="0" y="2781681"/>
                    <a:pt x="0" y="2680716"/>
                  </a:cubicBezTo>
                  <a:close/>
                </a:path>
              </a:pathLst>
            </a:custGeom>
            <a:solidFill>
              <a:srgbClr val="FFFFFF"/>
            </a:solidFill>
            <a:ln w="12700">
              <a:solidFill>
                <a:srgbClr val="000000"/>
              </a:solidFill>
            </a:ln>
          </p:spPr>
          <p:txBody>
            <a:bodyPr/>
            <a:lstStyle/>
            <a:p>
              <a:endParaRPr lang="vi-VN"/>
            </a:p>
          </p:txBody>
        </p:sp>
      </p:grpSp>
      <p:sp>
        <p:nvSpPr>
          <p:cNvPr id="30" name="Freeform 30" descr="preencoded.png"/>
          <p:cNvSpPr/>
          <p:nvPr/>
        </p:nvSpPr>
        <p:spPr>
          <a:xfrm>
            <a:off x="9262472" y="6404972"/>
            <a:ext cx="8077648" cy="114300"/>
          </a:xfrm>
          <a:custGeom>
            <a:avLst/>
            <a:gdLst/>
            <a:ahLst/>
            <a:cxnLst/>
            <a:rect l="l" t="t" r="r" b="b"/>
            <a:pathLst>
              <a:path w="8077648" h="114300">
                <a:moveTo>
                  <a:pt x="0" y="0"/>
                </a:moveTo>
                <a:lnTo>
                  <a:pt x="8077648" y="0"/>
                </a:lnTo>
                <a:lnTo>
                  <a:pt x="8077648" y="114300"/>
                </a:lnTo>
                <a:lnTo>
                  <a:pt x="0" y="114300"/>
                </a:lnTo>
                <a:lnTo>
                  <a:pt x="0" y="0"/>
                </a:lnTo>
                <a:close/>
              </a:path>
            </a:pathLst>
          </a:custGeom>
          <a:blipFill>
            <a:blip r:embed="rId3"/>
            <a:stretch>
              <a:fillRect t="-2" b="-5"/>
            </a:stretch>
          </a:blipFill>
        </p:spPr>
        <p:txBody>
          <a:bodyPr/>
          <a:lstStyle/>
          <a:p>
            <a:endParaRPr lang="vi-VN"/>
          </a:p>
        </p:txBody>
      </p:sp>
      <p:sp>
        <p:nvSpPr>
          <p:cNvPr id="31" name="Freeform 31" descr="preencoded.png"/>
          <p:cNvSpPr/>
          <p:nvPr/>
        </p:nvSpPr>
        <p:spPr>
          <a:xfrm>
            <a:off x="12945818" y="6078141"/>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4"/>
            <a:stretch>
              <a:fillRect/>
            </a:stretch>
          </a:blipFill>
        </p:spPr>
        <p:txBody>
          <a:bodyPr/>
          <a:lstStyle/>
          <a:p>
            <a:endParaRPr lang="vi-VN"/>
          </a:p>
        </p:txBody>
      </p:sp>
      <p:sp>
        <p:nvSpPr>
          <p:cNvPr id="32" name="TextBox 32"/>
          <p:cNvSpPr txBox="1"/>
          <p:nvPr/>
        </p:nvSpPr>
        <p:spPr>
          <a:xfrm>
            <a:off x="13159083" y="6160589"/>
            <a:ext cx="284264" cy="450647"/>
          </a:xfrm>
          <a:prstGeom prst="rect">
            <a:avLst/>
          </a:prstGeom>
        </p:spPr>
        <p:txBody>
          <a:bodyPr lIns="0" tIns="0" rIns="0" bIns="0" rtlCol="0" anchor="t">
            <a:spAutoFit/>
          </a:bodyPr>
          <a:lstStyle/>
          <a:p>
            <a:pPr algn="l">
              <a:lnSpc>
                <a:spcPts val="3562"/>
              </a:lnSpc>
            </a:pPr>
            <a:r>
              <a:rPr lang="en-US" sz="2187" b="1">
                <a:solidFill>
                  <a:srgbClr val="000000"/>
                </a:solidFill>
                <a:latin typeface="Barlow Bold"/>
                <a:ea typeface="Barlow Bold"/>
                <a:cs typeface="Barlow Bold"/>
                <a:sym typeface="Barlow Bold"/>
              </a:rPr>
              <a:t>4</a:t>
            </a:r>
          </a:p>
        </p:txBody>
      </p:sp>
      <p:sp>
        <p:nvSpPr>
          <p:cNvPr id="33" name="TextBox 33"/>
          <p:cNvSpPr txBox="1"/>
          <p:nvPr/>
        </p:nvSpPr>
        <p:spPr>
          <a:xfrm>
            <a:off x="9527972" y="7006828"/>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Quản lý khuyến mãi</a:t>
            </a:r>
          </a:p>
        </p:txBody>
      </p:sp>
      <p:sp>
        <p:nvSpPr>
          <p:cNvPr id="34" name="TextBox 34"/>
          <p:cNvSpPr txBox="1"/>
          <p:nvPr/>
        </p:nvSpPr>
        <p:spPr>
          <a:xfrm>
            <a:off x="9527972" y="7481440"/>
            <a:ext cx="7546629" cy="714170"/>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Tạo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chỉnh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mã</a:t>
            </a:r>
            <a:r>
              <a:rPr lang="en-US" sz="2000">
                <a:solidFill>
                  <a:srgbClr val="384653"/>
                </a:solidFill>
                <a:latin typeface="Montserrat"/>
                <a:ea typeface="Montserrat"/>
                <a:cs typeface="Montserrat"/>
                <a:sym typeface="Montserrat"/>
              </a:rPr>
              <a:t> khuyến </a:t>
            </a:r>
            <a:r>
              <a:rPr lang="en-US" sz="2000" err="1">
                <a:solidFill>
                  <a:srgbClr val="384653"/>
                </a:solidFill>
                <a:latin typeface="Montserrat"/>
                <a:ea typeface="Montserrat"/>
                <a:cs typeface="Montserrat"/>
                <a:sym typeface="Montserrat"/>
              </a:rPr>
              <a:t>mãi</a:t>
            </a:r>
            <a:r>
              <a:rPr lang="en-US" sz="2000">
                <a:solidFill>
                  <a:srgbClr val="384653"/>
                </a:solidFill>
                <a:latin typeface="Montserrat"/>
                <a:ea typeface="Montserrat"/>
                <a:cs typeface="Montserrat"/>
                <a:sym typeface="Montserrat"/>
              </a:rPr>
              <a:t>, chương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hút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giữ</a:t>
            </a:r>
            <a:r>
              <a:rPr lang="en-US" sz="2000">
                <a:solidFill>
                  <a:srgbClr val="384653"/>
                </a:solidFill>
                <a:latin typeface="Montserrat"/>
                <a:ea typeface="Montserrat"/>
                <a:cs typeface="Montserrat"/>
                <a:sym typeface="Montserrat"/>
              </a:rPr>
              <a:t> chân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a:t>
            </a:r>
          </a:p>
        </p:txBody>
      </p:sp>
      <p:sp>
        <p:nvSpPr>
          <p:cNvPr id="35" name="TextBox 35"/>
          <p:cNvSpPr txBox="1"/>
          <p:nvPr/>
        </p:nvSpPr>
        <p:spPr>
          <a:xfrm>
            <a:off x="947890" y="8771630"/>
            <a:ext cx="16392230" cy="455266"/>
          </a:xfrm>
          <a:prstGeom prst="rect">
            <a:avLst/>
          </a:prstGeom>
        </p:spPr>
        <p:txBody>
          <a:bodyPr lIns="0" tIns="0" rIns="0" bIns="0" rtlCol="0" anchor="t">
            <a:spAutoFit/>
          </a:bodyPr>
          <a:lstStyle/>
          <a:p>
            <a:pPr algn="l">
              <a:lnSpc>
                <a:spcPts val="2937"/>
              </a:lnSpc>
            </a:pPr>
            <a:r>
              <a:rPr lang="en-US" sz="1812" err="1">
                <a:solidFill>
                  <a:srgbClr val="384653"/>
                </a:solidFill>
                <a:latin typeface="Montserrat"/>
                <a:ea typeface="Montserrat"/>
                <a:cs typeface="Montserrat"/>
                <a:sym typeface="Montserrat"/>
              </a:rPr>
              <a:t>Với</a:t>
            </a:r>
            <a:r>
              <a:rPr lang="en-US" sz="1812">
                <a:solidFill>
                  <a:srgbClr val="384653"/>
                </a:solidFill>
                <a:latin typeface="Montserrat"/>
                <a:ea typeface="Montserrat"/>
                <a:cs typeface="Montserrat"/>
                <a:sym typeface="Montserrat"/>
              </a:rPr>
              <a:t> giao diện quản </a:t>
            </a:r>
            <a:r>
              <a:rPr lang="en-US" sz="1812" err="1">
                <a:solidFill>
                  <a:srgbClr val="384653"/>
                </a:solidFill>
                <a:latin typeface="Montserrat"/>
                <a:ea typeface="Montserrat"/>
                <a:cs typeface="Montserrat"/>
                <a:sym typeface="Montserrat"/>
              </a:rPr>
              <a:t>trị</a:t>
            </a:r>
            <a:r>
              <a:rPr lang="en-US" sz="1812">
                <a:solidFill>
                  <a:srgbClr val="384653"/>
                </a:solidFill>
                <a:latin typeface="Montserrat"/>
                <a:ea typeface="Montserrat"/>
                <a:cs typeface="Montserrat"/>
                <a:sym typeface="Montserrat"/>
              </a:rPr>
              <a:t> viên </a:t>
            </a:r>
            <a:r>
              <a:rPr lang="en-US" sz="1812" err="1">
                <a:solidFill>
                  <a:srgbClr val="384653"/>
                </a:solidFill>
                <a:latin typeface="Montserrat"/>
                <a:ea typeface="Montserrat"/>
                <a:cs typeface="Montserrat"/>
                <a:sym typeface="Montserrat"/>
              </a:rPr>
              <a:t>thân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thiện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mạnh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mẽ</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chủ</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có</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thể</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dễ</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dàng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duy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trì</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hoạt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động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kinh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doanh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phát triển </a:t>
            </a:r>
            <a:r>
              <a:rPr lang="en-US" sz="1812" err="1">
                <a:solidFill>
                  <a:srgbClr val="384653"/>
                </a:solidFill>
                <a:latin typeface="Montserrat"/>
                <a:ea typeface="Montserrat"/>
                <a:cs typeface="Montserrat"/>
                <a:sym typeface="Montserrat"/>
              </a:rPr>
              <a:t>bền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vững</a:t>
            </a:r>
            <a:r>
              <a:rPr lang="en-US" sz="1812">
                <a:solidFill>
                  <a:srgbClr val="384653"/>
                </a:solidFill>
                <a:latin typeface="Montserrat"/>
                <a:ea typeface="Montserrat"/>
                <a:cs typeface="Montserrat"/>
                <a:sym typeface="Montserrat"/>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792213" y="526552"/>
            <a:ext cx="9581112" cy="679999"/>
          </a:xfrm>
          <a:prstGeom prst="rect">
            <a:avLst/>
          </a:prstGeom>
        </p:spPr>
        <p:txBody>
          <a:bodyPr lIns="0" tIns="0" rIns="0" bIns="0" rtlCol="0" anchor="t">
            <a:spAutoFit/>
          </a:bodyPr>
          <a:lstStyle/>
          <a:p>
            <a:pPr algn="l">
              <a:lnSpc>
                <a:spcPts val="5125"/>
              </a:lnSpc>
            </a:pPr>
            <a:r>
              <a:rPr lang="en-US" sz="4062" b="1">
                <a:solidFill>
                  <a:srgbClr val="2E3C4E"/>
                </a:solidFill>
                <a:latin typeface="Barlow Bold"/>
                <a:ea typeface="Barlow Bold"/>
                <a:cs typeface="Barlow Bold"/>
                <a:sym typeface="Barlow Bold"/>
              </a:rPr>
              <a:t>Quy trình đặt sân: Đơn giản và tự động hóa</a:t>
            </a:r>
          </a:p>
        </p:txBody>
      </p:sp>
      <p:sp>
        <p:nvSpPr>
          <p:cNvPr id="6" name="TextBox 6"/>
          <p:cNvSpPr txBox="1"/>
          <p:nvPr/>
        </p:nvSpPr>
        <p:spPr>
          <a:xfrm>
            <a:off x="792213" y="1535906"/>
            <a:ext cx="16703573" cy="615553"/>
          </a:xfrm>
          <a:prstGeom prst="rect">
            <a:avLst/>
          </a:prstGeom>
        </p:spPr>
        <p:txBody>
          <a:bodyPr lIns="0" tIns="0" rIns="0" bIns="0" rtlCol="0" anchor="t">
            <a:spAutoFit/>
          </a:bodyPr>
          <a:lstStyle/>
          <a:p>
            <a:pPr algn="l">
              <a:lnSpc>
                <a:spcPts val="2437"/>
              </a:lnSpc>
            </a:pPr>
            <a:r>
              <a:rPr lang="en-US" sz="2000">
                <a:solidFill>
                  <a:srgbClr val="384653"/>
                </a:solidFill>
                <a:latin typeface="Montserrat"/>
                <a:ea typeface="Montserrat"/>
                <a:cs typeface="Montserrat"/>
                <a:sym typeface="Montserrat"/>
              </a:rPr>
              <a:t>Quy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tim</a:t>
            </a:r>
            <a:r>
              <a:rPr lang="en-US" sz="2000">
                <a:solidFill>
                  <a:srgbClr val="384653"/>
                </a:solidFill>
                <a:latin typeface="Montserrat"/>
                <a:ea typeface="Montserrat"/>
                <a:cs typeface="Montserrat"/>
                <a:sym typeface="Montserrat"/>
              </a:rPr>
              <a:t> của hệ thống,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bước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thủ</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viên. </a:t>
            </a:r>
            <a:r>
              <a:rPr lang="en-US" sz="2000" err="1">
                <a:solidFill>
                  <a:srgbClr val="384653"/>
                </a:solidFill>
                <a:latin typeface="Montserrat"/>
                <a:ea typeface="Montserrat"/>
                <a:cs typeface="Montserrat"/>
                <a:sym typeface="Montserrat"/>
              </a:rPr>
              <a:t>Dưới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bước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chính</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792213" y="2459088"/>
            <a:ext cx="594122" cy="1428750"/>
          </a:xfrm>
          <a:custGeom>
            <a:avLst/>
            <a:gdLst/>
            <a:ahLst/>
            <a:cxnLst/>
            <a:rect l="l" t="t" r="r" b="b"/>
            <a:pathLst>
              <a:path w="594122" h="1428750">
                <a:moveTo>
                  <a:pt x="0" y="0"/>
                </a:moveTo>
                <a:lnTo>
                  <a:pt x="594122" y="0"/>
                </a:lnTo>
                <a:lnTo>
                  <a:pt x="594122" y="1428750"/>
                </a:lnTo>
                <a:lnTo>
                  <a:pt x="0" y="1428750"/>
                </a:lnTo>
                <a:lnTo>
                  <a:pt x="0" y="0"/>
                </a:lnTo>
                <a:close/>
              </a:path>
            </a:pathLst>
          </a:custGeom>
          <a:blipFill>
            <a:blip r:embed="rId3"/>
            <a:stretch>
              <a:fillRect t="-302" b="-302"/>
            </a:stretch>
          </a:blipFill>
        </p:spPr>
        <p:txBody>
          <a:bodyPr/>
          <a:lstStyle/>
          <a:p>
            <a:endParaRPr lang="vi-VN"/>
          </a:p>
        </p:txBody>
      </p:sp>
      <p:sp>
        <p:nvSpPr>
          <p:cNvPr id="8" name="TextBox 8"/>
          <p:cNvSpPr txBox="1"/>
          <p:nvPr/>
        </p:nvSpPr>
        <p:spPr>
          <a:xfrm>
            <a:off x="1584274" y="2628452"/>
            <a:ext cx="3770557" cy="333425"/>
          </a:xfrm>
          <a:prstGeom prst="rect">
            <a:avLst/>
          </a:prstGeom>
        </p:spPr>
        <p:txBody>
          <a:bodyPr wrap="square" lIns="0" tIns="0" rIns="0" bIns="0" rtlCol="0" anchor="t">
            <a:spAutoFit/>
          </a:bodyPr>
          <a:lstStyle/>
          <a:p>
            <a:pPr algn="l">
              <a:lnSpc>
                <a:spcPts val="2562"/>
              </a:lnSpc>
            </a:pPr>
            <a:r>
              <a:rPr lang="en-US" sz="2400" b="1">
                <a:solidFill>
                  <a:srgbClr val="384653"/>
                </a:solidFill>
                <a:latin typeface="Barlow Bold"/>
                <a:ea typeface="Barlow Bold"/>
                <a:cs typeface="Barlow Bold"/>
                <a:sym typeface="Barlow Bold"/>
              </a:rPr>
              <a:t>Người dùng </a:t>
            </a:r>
            <a:r>
              <a:rPr lang="en-US" sz="2400" b="1" err="1">
                <a:solidFill>
                  <a:srgbClr val="384653"/>
                </a:solidFill>
                <a:latin typeface="Barlow Bold"/>
                <a:ea typeface="Barlow Bold"/>
                <a:cs typeface="Barlow Bold"/>
                <a:sym typeface="Barlow Bold"/>
              </a:rPr>
              <a:t>chọn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9" name="TextBox 9"/>
          <p:cNvSpPr txBox="1"/>
          <p:nvPr/>
        </p:nvSpPr>
        <p:spPr>
          <a:xfrm>
            <a:off x="1584274" y="3034751"/>
            <a:ext cx="15911512" cy="615553"/>
          </a:xfrm>
          <a:prstGeom prst="rect">
            <a:avLst/>
          </a:prstGeom>
        </p:spPr>
        <p:txBody>
          <a:bodyPr lIns="0" tIns="0" rIns="0" bIns="0" rtlCol="0" anchor="t">
            <a:spAutoFit/>
          </a:bodyPr>
          <a:lstStyle/>
          <a:p>
            <a:pPr algn="l">
              <a:lnSpc>
                <a:spcPts val="2437"/>
              </a:lnSpc>
            </a:pP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lựa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phù</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hợp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mình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trên</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tiêu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như</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điểm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tiện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ích</a:t>
            </a:r>
            <a:r>
              <a:rPr lang="en-US" sz="2000">
                <a:solidFill>
                  <a:srgbClr val="384653"/>
                </a:solidFill>
                <a:latin typeface="Montserrat"/>
                <a:ea typeface="Montserrat"/>
                <a:cs typeface="Montserrat"/>
                <a:sym typeface="Montserrat"/>
              </a:rPr>
              <a:t>.</a:t>
            </a:r>
          </a:p>
        </p:txBody>
      </p:sp>
      <p:sp>
        <p:nvSpPr>
          <p:cNvPr id="10" name="Freeform 10" descr="preencoded.png"/>
          <p:cNvSpPr/>
          <p:nvPr/>
        </p:nvSpPr>
        <p:spPr>
          <a:xfrm>
            <a:off x="1089269" y="3845271"/>
            <a:ext cx="594122" cy="1428750"/>
          </a:xfrm>
          <a:custGeom>
            <a:avLst/>
            <a:gdLst/>
            <a:ahLst/>
            <a:cxnLst/>
            <a:rect l="l" t="t" r="r" b="b"/>
            <a:pathLst>
              <a:path w="594122" h="1428750">
                <a:moveTo>
                  <a:pt x="0" y="0"/>
                </a:moveTo>
                <a:lnTo>
                  <a:pt x="594122" y="0"/>
                </a:lnTo>
                <a:lnTo>
                  <a:pt x="594122" y="1428750"/>
                </a:lnTo>
                <a:lnTo>
                  <a:pt x="0" y="1428750"/>
                </a:lnTo>
                <a:lnTo>
                  <a:pt x="0" y="0"/>
                </a:lnTo>
                <a:close/>
              </a:path>
            </a:pathLst>
          </a:custGeom>
          <a:blipFill>
            <a:blip r:embed="rId3"/>
            <a:stretch>
              <a:fillRect t="-302" b="-302"/>
            </a:stretch>
          </a:blipFill>
        </p:spPr>
        <p:txBody>
          <a:bodyPr/>
          <a:lstStyle/>
          <a:p>
            <a:endParaRPr lang="vi-VN"/>
          </a:p>
        </p:txBody>
      </p:sp>
      <p:sp>
        <p:nvSpPr>
          <p:cNvPr id="11" name="TextBox 11"/>
          <p:cNvSpPr txBox="1"/>
          <p:nvPr/>
        </p:nvSpPr>
        <p:spPr>
          <a:xfrm>
            <a:off x="1881340" y="4014635"/>
            <a:ext cx="3681260" cy="333425"/>
          </a:xfrm>
          <a:prstGeom prst="rect">
            <a:avLst/>
          </a:prstGeom>
        </p:spPr>
        <p:txBody>
          <a:bodyPr wrap="square" lIns="0" tIns="0" rIns="0" bIns="0" rtlCol="0" anchor="t">
            <a:spAutoFit/>
          </a:bodyPr>
          <a:lstStyle/>
          <a:p>
            <a:pPr algn="l">
              <a:lnSpc>
                <a:spcPts val="2562"/>
              </a:lnSpc>
            </a:pPr>
            <a:r>
              <a:rPr lang="en-US" sz="2400" b="1" err="1">
                <a:solidFill>
                  <a:srgbClr val="384653"/>
                </a:solidFill>
                <a:latin typeface="Barlow Bold"/>
                <a:ea typeface="Barlow Bold"/>
                <a:cs typeface="Barlow Bold"/>
                <a:sym typeface="Barlow Bold"/>
              </a:rPr>
              <a:t>Chọn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ngày</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và</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khung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giờ</a:t>
            </a:r>
            <a:endParaRPr lang="en-US" sz="2400" b="1">
              <a:solidFill>
                <a:srgbClr val="384653"/>
              </a:solidFill>
              <a:latin typeface="Barlow Bold"/>
              <a:ea typeface="Barlow Bold"/>
              <a:cs typeface="Barlow Bold"/>
              <a:sym typeface="Barlow Bold"/>
            </a:endParaRPr>
          </a:p>
        </p:txBody>
      </p:sp>
      <p:sp>
        <p:nvSpPr>
          <p:cNvPr id="12" name="TextBox 12"/>
          <p:cNvSpPr txBox="1"/>
          <p:nvPr/>
        </p:nvSpPr>
        <p:spPr>
          <a:xfrm>
            <a:off x="1881340" y="4420943"/>
            <a:ext cx="15614447" cy="307777"/>
          </a:xfrm>
          <a:prstGeom prst="rect">
            <a:avLst/>
          </a:prstGeom>
        </p:spPr>
        <p:txBody>
          <a:bodyPr lIns="0" tIns="0" rIns="0" bIns="0" rtlCol="0" anchor="t">
            <a:spAutoFit/>
          </a:bodyPr>
          <a:lstStyle/>
          <a:p>
            <a:pPr algn="l">
              <a:lnSpc>
                <a:spcPts val="2437"/>
              </a:lnSpc>
            </a:pPr>
            <a:r>
              <a:rPr lang="en-US" sz="2000">
                <a:solidFill>
                  <a:srgbClr val="384653"/>
                </a:solidFill>
                <a:latin typeface="Montserrat"/>
                <a:ea typeface="Montserrat"/>
                <a:cs typeface="Montserrat"/>
                <a:sym typeface="Montserrat"/>
              </a:rPr>
              <a:t>Sau </a:t>
            </a:r>
            <a:r>
              <a:rPr lang="en-US" sz="2000" err="1">
                <a:solidFill>
                  <a:srgbClr val="384653"/>
                </a:solidFill>
                <a:latin typeface="Montserrat"/>
                <a:ea typeface="Montserrat"/>
                <a:cs typeface="Montserrat"/>
                <a:sym typeface="Montserrat"/>
              </a:rPr>
              <a:t>khi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sẽ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hiển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thị</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trống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mong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muốn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a:t>
            </a:r>
          </a:p>
        </p:txBody>
      </p:sp>
      <p:sp>
        <p:nvSpPr>
          <p:cNvPr id="13" name="Freeform 13" descr="preencoded.png"/>
          <p:cNvSpPr/>
          <p:nvPr/>
        </p:nvSpPr>
        <p:spPr>
          <a:xfrm>
            <a:off x="1386335" y="5231454"/>
            <a:ext cx="594122" cy="1428750"/>
          </a:xfrm>
          <a:custGeom>
            <a:avLst/>
            <a:gdLst/>
            <a:ahLst/>
            <a:cxnLst/>
            <a:rect l="l" t="t" r="r" b="b"/>
            <a:pathLst>
              <a:path w="594122" h="1428750">
                <a:moveTo>
                  <a:pt x="0" y="0"/>
                </a:moveTo>
                <a:lnTo>
                  <a:pt x="594122" y="0"/>
                </a:lnTo>
                <a:lnTo>
                  <a:pt x="594122" y="1428750"/>
                </a:lnTo>
                <a:lnTo>
                  <a:pt x="0" y="1428750"/>
                </a:lnTo>
                <a:lnTo>
                  <a:pt x="0" y="0"/>
                </a:lnTo>
                <a:close/>
              </a:path>
            </a:pathLst>
          </a:custGeom>
          <a:blipFill>
            <a:blip r:embed="rId3"/>
            <a:stretch>
              <a:fillRect t="-302" b="-302"/>
            </a:stretch>
          </a:blipFill>
        </p:spPr>
        <p:txBody>
          <a:bodyPr/>
          <a:lstStyle/>
          <a:p>
            <a:endParaRPr lang="vi-VN"/>
          </a:p>
        </p:txBody>
      </p:sp>
      <p:sp>
        <p:nvSpPr>
          <p:cNvPr id="14" name="TextBox 14"/>
          <p:cNvSpPr txBox="1"/>
          <p:nvPr/>
        </p:nvSpPr>
        <p:spPr>
          <a:xfrm>
            <a:off x="2178396" y="5400827"/>
            <a:ext cx="3765204" cy="333425"/>
          </a:xfrm>
          <a:prstGeom prst="rect">
            <a:avLst/>
          </a:prstGeom>
        </p:spPr>
        <p:txBody>
          <a:bodyPr wrap="square" lIns="0" tIns="0" rIns="0" bIns="0" rtlCol="0" anchor="t">
            <a:spAutoFit/>
          </a:bodyPr>
          <a:lstStyle/>
          <a:p>
            <a:pPr algn="l">
              <a:lnSpc>
                <a:spcPts val="2562"/>
              </a:lnSpc>
            </a:pPr>
            <a:r>
              <a:rPr lang="en-US" sz="2400" b="1">
                <a:solidFill>
                  <a:srgbClr val="384653"/>
                </a:solidFill>
                <a:latin typeface="Barlow Bold"/>
                <a:ea typeface="Barlow Bold"/>
                <a:cs typeface="Barlow Bold"/>
                <a:sym typeface="Barlow Bold"/>
              </a:rPr>
              <a:t>Hệ thống kiểm </a:t>
            </a:r>
            <a:r>
              <a:rPr lang="en-US" sz="2400" b="1" err="1">
                <a:solidFill>
                  <a:srgbClr val="384653"/>
                </a:solidFill>
                <a:latin typeface="Barlow Bold"/>
                <a:ea typeface="Barlow Bold"/>
                <a:cs typeface="Barlow Bold"/>
                <a:sym typeface="Barlow Bold"/>
              </a:rPr>
              <a:t>tra</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trùng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lịch</a:t>
            </a:r>
            <a:endParaRPr lang="en-US" sz="2400" b="1">
              <a:solidFill>
                <a:srgbClr val="384653"/>
              </a:solidFill>
              <a:latin typeface="Barlow Bold"/>
              <a:ea typeface="Barlow Bold"/>
              <a:cs typeface="Barlow Bold"/>
              <a:sym typeface="Barlow Bold"/>
            </a:endParaRPr>
          </a:p>
        </p:txBody>
      </p:sp>
      <p:sp>
        <p:nvSpPr>
          <p:cNvPr id="15" name="TextBox 15"/>
          <p:cNvSpPr txBox="1"/>
          <p:nvPr/>
        </p:nvSpPr>
        <p:spPr>
          <a:xfrm>
            <a:off x="2178396" y="5807126"/>
            <a:ext cx="15317391" cy="615553"/>
          </a:xfrm>
          <a:prstGeom prst="rect">
            <a:avLst/>
          </a:prstGeom>
        </p:spPr>
        <p:txBody>
          <a:bodyPr lIns="0" tIns="0" rIns="0" bIns="0" rtlCol="0" anchor="t">
            <a:spAutoFit/>
          </a:bodyPr>
          <a:lstStyle/>
          <a:p>
            <a:pPr algn="l">
              <a:lnSpc>
                <a:spcPts val="2437"/>
              </a:lnSpc>
            </a:pPr>
            <a:r>
              <a:rPr lang="en-US" sz="2000" err="1">
                <a:solidFill>
                  <a:srgbClr val="384653"/>
                </a:solidFill>
                <a:latin typeface="Montserrat"/>
                <a:ea typeface="Montserrat"/>
                <a:cs typeface="Montserrat"/>
                <a:sym typeface="Montserrat"/>
              </a:rPr>
              <a:t>Trước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nhận</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tự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kiểm </a:t>
            </a:r>
            <a:r>
              <a:rPr lang="en-US" sz="2000" err="1">
                <a:solidFill>
                  <a:srgbClr val="384653"/>
                </a:solidFill>
                <a:latin typeface="Montserrat"/>
                <a:ea typeface="Montserrat"/>
                <a:cs typeface="Montserrat"/>
                <a:sym typeface="Montserrat"/>
              </a:rPr>
              <a:t>tra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bị</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trùng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nào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a:t>
            </a:r>
            <a:endParaRPr lang="en-US" sz="2000">
              <a:solidFill>
                <a:srgbClr val="384653"/>
              </a:solidFill>
              <a:latin typeface="Montserrat"/>
              <a:ea typeface="Montserrat"/>
              <a:cs typeface="Montserrat"/>
              <a:sym typeface="Montserrat"/>
            </a:endParaRPr>
          </a:p>
          <a:p>
            <a:pPr algn="l">
              <a:lnSpc>
                <a:spcPts val="2437"/>
              </a:lnSpc>
            </a:pPr>
            <a:r>
              <a:rPr lang="en-US" sz="2000">
                <a:solidFill>
                  <a:srgbClr val="384653"/>
                </a:solidFill>
                <a:latin typeface="Montserrat"/>
                <a:ea typeface="Montserrat"/>
                <a:cs typeface="Montserrat"/>
                <a:sym typeface="Montserrat"/>
              </a:rPr>
              <a:t>hay </a:t>
            </a:r>
            <a:r>
              <a:rPr lang="en-US" sz="2000" err="1">
                <a:solidFill>
                  <a:srgbClr val="384653"/>
                </a:solidFill>
                <a:latin typeface="Montserrat"/>
                <a:ea typeface="Montserrat"/>
                <a:cs typeface="Montserrat"/>
                <a:sym typeface="Montserrat"/>
              </a:rPr>
              <a:t>không</a:t>
            </a:r>
            <a:r>
              <a:rPr lang="en-US" sz="2000">
                <a:solidFill>
                  <a:srgbClr val="384653"/>
                </a:solidFill>
                <a:latin typeface="Montserrat"/>
                <a:ea typeface="Montserrat"/>
                <a:cs typeface="Montserrat"/>
                <a:sym typeface="Montserrat"/>
              </a:rPr>
              <a:t>.</a:t>
            </a:r>
          </a:p>
        </p:txBody>
      </p:sp>
      <p:sp>
        <p:nvSpPr>
          <p:cNvPr id="16" name="Freeform 16" descr="preencoded.png"/>
          <p:cNvSpPr/>
          <p:nvPr/>
        </p:nvSpPr>
        <p:spPr>
          <a:xfrm>
            <a:off x="1683391" y="6617646"/>
            <a:ext cx="594122" cy="1428750"/>
          </a:xfrm>
          <a:custGeom>
            <a:avLst/>
            <a:gdLst/>
            <a:ahLst/>
            <a:cxnLst/>
            <a:rect l="l" t="t" r="r" b="b"/>
            <a:pathLst>
              <a:path w="594122" h="1428750">
                <a:moveTo>
                  <a:pt x="0" y="0"/>
                </a:moveTo>
                <a:lnTo>
                  <a:pt x="594122" y="0"/>
                </a:lnTo>
                <a:lnTo>
                  <a:pt x="594122" y="1428750"/>
                </a:lnTo>
                <a:lnTo>
                  <a:pt x="0" y="1428750"/>
                </a:lnTo>
                <a:lnTo>
                  <a:pt x="0" y="0"/>
                </a:lnTo>
                <a:close/>
              </a:path>
            </a:pathLst>
          </a:custGeom>
          <a:blipFill>
            <a:blip r:embed="rId3"/>
            <a:stretch>
              <a:fillRect t="-302" b="-302"/>
            </a:stretch>
          </a:blipFill>
        </p:spPr>
        <p:txBody>
          <a:bodyPr/>
          <a:lstStyle/>
          <a:p>
            <a:endParaRPr lang="vi-VN"/>
          </a:p>
        </p:txBody>
      </p:sp>
      <p:sp>
        <p:nvSpPr>
          <p:cNvPr id="17" name="TextBox 17"/>
          <p:cNvSpPr txBox="1"/>
          <p:nvPr/>
        </p:nvSpPr>
        <p:spPr>
          <a:xfrm>
            <a:off x="2475462" y="6787010"/>
            <a:ext cx="3696738" cy="333425"/>
          </a:xfrm>
          <a:prstGeom prst="rect">
            <a:avLst/>
          </a:prstGeom>
        </p:spPr>
        <p:txBody>
          <a:bodyPr wrap="square" lIns="0" tIns="0" rIns="0" bIns="0" rtlCol="0" anchor="t">
            <a:spAutoFit/>
          </a:bodyPr>
          <a:lstStyle/>
          <a:p>
            <a:pPr algn="l">
              <a:lnSpc>
                <a:spcPts val="2562"/>
              </a:lnSpc>
            </a:pPr>
            <a:r>
              <a:rPr lang="en-US" sz="2400" b="1">
                <a:solidFill>
                  <a:srgbClr val="384653"/>
                </a:solidFill>
                <a:latin typeface="Barlow Bold"/>
                <a:ea typeface="Barlow Bold"/>
                <a:cs typeface="Barlow Bold"/>
                <a:sym typeface="Barlow Bold"/>
              </a:rPr>
              <a:t>Lưu thông tin </a:t>
            </a:r>
            <a:r>
              <a:rPr lang="en-US" sz="2400" b="1" err="1">
                <a:solidFill>
                  <a:srgbClr val="384653"/>
                </a:solidFill>
                <a:latin typeface="Barlow Bold"/>
                <a:ea typeface="Barlow Bold"/>
                <a:cs typeface="Barlow Bold"/>
                <a:sym typeface="Barlow Bold"/>
              </a:rPr>
              <a:t>đặt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18" name="TextBox 18"/>
          <p:cNvSpPr txBox="1"/>
          <p:nvPr/>
        </p:nvSpPr>
        <p:spPr>
          <a:xfrm>
            <a:off x="2475462" y="7193309"/>
            <a:ext cx="15020334" cy="615553"/>
          </a:xfrm>
          <a:prstGeom prst="rect">
            <a:avLst/>
          </a:prstGeom>
        </p:spPr>
        <p:txBody>
          <a:bodyPr lIns="0" tIns="0" rIns="0" bIns="0" rtlCol="0" anchor="t">
            <a:spAutoFit/>
          </a:bodyPr>
          <a:lstStyle/>
          <a:p>
            <a:pPr algn="l">
              <a:lnSpc>
                <a:spcPts val="2437"/>
              </a:lnSpc>
            </a:pPr>
            <a:r>
              <a:rPr lang="en-US" sz="2000" err="1">
                <a:solidFill>
                  <a:srgbClr val="384653"/>
                </a:solidFill>
                <a:latin typeface="Montserrat"/>
                <a:ea typeface="Montserrat"/>
                <a:cs typeface="Montserrat"/>
                <a:sym typeface="Montserrat"/>
              </a:rPr>
              <a:t>Nếu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hợp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lệ</a:t>
            </a:r>
            <a:r>
              <a:rPr lang="en-US" sz="2000">
                <a:solidFill>
                  <a:srgbClr val="384653"/>
                </a:solidFill>
                <a:latin typeface="Montserrat"/>
                <a:ea typeface="Montserrat"/>
                <a:cs typeface="Montserrat"/>
                <a:sym typeface="Montserrat"/>
              </a:rPr>
              <a:t>, thông tin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bao </a:t>
            </a:r>
            <a:r>
              <a:rPr lang="en-US" sz="2000" err="1">
                <a:solidFill>
                  <a:srgbClr val="384653"/>
                </a:solidFill>
                <a:latin typeface="Montserrat"/>
                <a:ea typeface="Montserrat"/>
                <a:cs typeface="Montserrat"/>
                <a:sym typeface="Montserrat"/>
              </a:rPr>
              <a:t>gồm</a:t>
            </a:r>
            <a:r>
              <a:rPr lang="en-US" sz="2000">
                <a:solidFill>
                  <a:srgbClr val="384653"/>
                </a:solidFill>
                <a:latin typeface="Montserrat"/>
                <a:ea typeface="Montserrat"/>
                <a:cs typeface="Montserrat"/>
                <a:sym typeface="Montserrat"/>
              </a:rPr>
              <a:t> chi </a:t>
            </a:r>
            <a:r>
              <a:rPr lang="en-US" sz="2000" err="1">
                <a:solidFill>
                  <a:srgbClr val="384653"/>
                </a:solidFill>
                <a:latin typeface="Montserrat"/>
                <a:ea typeface="Montserrat"/>
                <a:cs typeface="Montserrat"/>
                <a:sym typeface="Montserrat"/>
              </a:rPr>
              <a:t>tiết</a:t>
            </a:r>
            <a:r>
              <a:rPr lang="en-US" sz="2000">
                <a:solidFill>
                  <a:srgbClr val="384653"/>
                </a:solidFill>
                <a:latin typeface="Montserrat"/>
                <a:ea typeface="Montserrat"/>
                <a:cs typeface="Montserrat"/>
                <a:sym typeface="Montserrat"/>
              </a:rPr>
              <a:t> người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thời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gian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tổng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tiền</a:t>
            </a:r>
            <a:r>
              <a:rPr lang="en-US" sz="2000">
                <a:solidFill>
                  <a:srgbClr val="384653"/>
                </a:solidFill>
                <a:latin typeface="Montserrat"/>
                <a:ea typeface="Montserrat"/>
                <a:cs typeface="Montserrat"/>
                <a:sym typeface="Montserrat"/>
              </a:rPr>
              <a:t>.</a:t>
            </a:r>
          </a:p>
        </p:txBody>
      </p:sp>
      <p:sp>
        <p:nvSpPr>
          <p:cNvPr id="19" name="Freeform 19" descr="preencoded.png"/>
          <p:cNvSpPr/>
          <p:nvPr/>
        </p:nvSpPr>
        <p:spPr>
          <a:xfrm>
            <a:off x="1386335" y="8003829"/>
            <a:ext cx="594122" cy="1428750"/>
          </a:xfrm>
          <a:custGeom>
            <a:avLst/>
            <a:gdLst/>
            <a:ahLst/>
            <a:cxnLst/>
            <a:rect l="l" t="t" r="r" b="b"/>
            <a:pathLst>
              <a:path w="594122" h="1428750">
                <a:moveTo>
                  <a:pt x="0" y="0"/>
                </a:moveTo>
                <a:lnTo>
                  <a:pt x="594122" y="0"/>
                </a:lnTo>
                <a:lnTo>
                  <a:pt x="594122" y="1428750"/>
                </a:lnTo>
                <a:lnTo>
                  <a:pt x="0" y="1428750"/>
                </a:lnTo>
                <a:lnTo>
                  <a:pt x="0" y="0"/>
                </a:lnTo>
                <a:close/>
              </a:path>
            </a:pathLst>
          </a:custGeom>
          <a:blipFill>
            <a:blip r:embed="rId3"/>
            <a:stretch>
              <a:fillRect t="-302" b="-302"/>
            </a:stretch>
          </a:blipFill>
        </p:spPr>
        <p:txBody>
          <a:bodyPr/>
          <a:lstStyle/>
          <a:p>
            <a:endParaRPr lang="vi-VN"/>
          </a:p>
        </p:txBody>
      </p:sp>
      <p:sp>
        <p:nvSpPr>
          <p:cNvPr id="20" name="TextBox 20"/>
          <p:cNvSpPr txBox="1"/>
          <p:nvPr/>
        </p:nvSpPr>
        <p:spPr>
          <a:xfrm>
            <a:off x="2178396" y="8173193"/>
            <a:ext cx="3384204" cy="333425"/>
          </a:xfrm>
          <a:prstGeom prst="rect">
            <a:avLst/>
          </a:prstGeom>
        </p:spPr>
        <p:txBody>
          <a:bodyPr wrap="square" lIns="0" tIns="0" rIns="0" bIns="0" rtlCol="0" anchor="t">
            <a:spAutoFit/>
          </a:bodyPr>
          <a:lstStyle/>
          <a:p>
            <a:pPr algn="l">
              <a:lnSpc>
                <a:spcPts val="2562"/>
              </a:lnSpc>
            </a:pPr>
            <a:r>
              <a:rPr lang="en-US" sz="2400" b="1" err="1">
                <a:solidFill>
                  <a:srgbClr val="384653"/>
                </a:solidFill>
                <a:latin typeface="Barlow Bold"/>
                <a:ea typeface="Barlow Bold"/>
                <a:cs typeface="Barlow Bold"/>
                <a:sym typeface="Barlow Bold"/>
              </a:rPr>
              <a:t>Cập</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nhật</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trạng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thái</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lịch</a:t>
            </a:r>
            <a:endParaRPr lang="en-US" sz="2400" b="1">
              <a:solidFill>
                <a:srgbClr val="384653"/>
              </a:solidFill>
              <a:latin typeface="Barlow Bold"/>
              <a:ea typeface="Barlow Bold"/>
              <a:cs typeface="Barlow Bold"/>
              <a:sym typeface="Barlow Bold"/>
            </a:endParaRPr>
          </a:p>
        </p:txBody>
      </p:sp>
      <p:sp>
        <p:nvSpPr>
          <p:cNvPr id="21" name="TextBox 21"/>
          <p:cNvSpPr txBox="1"/>
          <p:nvPr/>
        </p:nvSpPr>
        <p:spPr>
          <a:xfrm>
            <a:off x="2178396" y="8579491"/>
            <a:ext cx="15317391" cy="615553"/>
          </a:xfrm>
          <a:prstGeom prst="rect">
            <a:avLst/>
          </a:prstGeom>
        </p:spPr>
        <p:txBody>
          <a:bodyPr lIns="0" tIns="0" rIns="0" bIns="0" rtlCol="0" anchor="t">
            <a:spAutoFit/>
          </a:bodyPr>
          <a:lstStyle/>
          <a:p>
            <a:pPr algn="l">
              <a:lnSpc>
                <a:spcPts val="2437"/>
              </a:lnSpc>
            </a:pPr>
            <a:r>
              <a:rPr lang="en-US" sz="2000">
                <a:solidFill>
                  <a:srgbClr val="384653"/>
                </a:solidFill>
                <a:latin typeface="Montserrat"/>
                <a:ea typeface="Montserrat"/>
                <a:cs typeface="Montserrat"/>
                <a:sym typeface="Montserrat"/>
              </a:rPr>
              <a:t>Sau </a:t>
            </a:r>
            <a:r>
              <a:rPr lang="en-US" sz="2000" err="1">
                <a:solidFill>
                  <a:srgbClr val="384653"/>
                </a:solidFill>
                <a:latin typeface="Montserrat"/>
                <a:ea typeface="Montserrat"/>
                <a:cs typeface="Montserrat"/>
                <a:sym typeface="Montserrat"/>
              </a:rPr>
              <a:t>khi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của </a:t>
            </a:r>
            <a:r>
              <a:rPr lang="en-US" sz="2000" err="1">
                <a:solidFill>
                  <a:srgbClr val="384653"/>
                </a:solidFill>
                <a:latin typeface="Montserrat"/>
                <a:ea typeface="Montserrat"/>
                <a:cs typeface="Montserrat"/>
                <a:sym typeface="Montserrat"/>
              </a:rPr>
              <a:t>khung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giờ</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endParaRPr lang="en-US" sz="2000">
              <a:solidFill>
                <a:srgbClr val="384653"/>
              </a:solidFill>
              <a:latin typeface="Montserrat"/>
              <a:ea typeface="Montserrat"/>
              <a:cs typeface="Montserrat"/>
              <a:sym typeface="Montserrat"/>
            </a:endParaRPr>
          </a:p>
          <a:p>
            <a:pPr algn="l">
              <a:lnSpc>
                <a:spcPts val="2437"/>
              </a:lnSpc>
            </a:pPr>
            <a:r>
              <a:rPr lang="en-US" sz="2000" err="1">
                <a:solidFill>
                  <a:srgbClr val="384653"/>
                </a:solidFill>
                <a:latin typeface="Montserrat"/>
                <a:ea typeface="Montserrat"/>
                <a:cs typeface="Montserrat"/>
                <a:sym typeface="Montserrat"/>
              </a:rPr>
              <a:t>tránh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trùng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lặp</a:t>
            </a:r>
            <a:r>
              <a:rPr lang="en-US" sz="2000">
                <a:solidFill>
                  <a:srgbClr val="384653"/>
                </a:solidFill>
                <a:latin typeface="Montserrat"/>
                <a:ea typeface="Montserrat"/>
                <a:cs typeface="Montserrat"/>
                <a:sym typeface="Montserrat"/>
              </a:rPr>
              <a:t>.</a:t>
            </a:r>
          </a:p>
        </p:txBody>
      </p:sp>
      <p:sp>
        <p:nvSpPr>
          <p:cNvPr id="22" name="TextBox 22"/>
          <p:cNvSpPr txBox="1"/>
          <p:nvPr/>
        </p:nvSpPr>
        <p:spPr>
          <a:xfrm>
            <a:off x="792213" y="9348197"/>
            <a:ext cx="16703573" cy="307777"/>
          </a:xfrm>
          <a:prstGeom prst="rect">
            <a:avLst/>
          </a:prstGeom>
        </p:spPr>
        <p:txBody>
          <a:bodyPr lIns="0" tIns="0" rIns="0" bIns="0" rtlCol="0" anchor="t">
            <a:spAutoFit/>
          </a:bodyPr>
          <a:lstStyle/>
          <a:p>
            <a:pPr algn="l">
              <a:lnSpc>
                <a:spcPts val="2437"/>
              </a:lnSpc>
            </a:pPr>
            <a:r>
              <a:rPr lang="en-US" sz="2000">
                <a:solidFill>
                  <a:srgbClr val="384653"/>
                </a:solidFill>
                <a:latin typeface="Montserrat"/>
                <a:ea typeface="Montserrat"/>
                <a:cs typeface="Montserrat"/>
                <a:sym typeface="Montserrat"/>
              </a:rPr>
              <a:t>Quy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chỉ</a:t>
            </a:r>
            <a:r>
              <a:rPr lang="en-US" sz="2000">
                <a:solidFill>
                  <a:srgbClr val="384653"/>
                </a:solidFill>
                <a:latin typeface="Montserrat"/>
                <a:ea typeface="Montserrat"/>
                <a:cs typeface="Montserrat"/>
                <a:sym typeface="Montserrat"/>
              </a:rPr>
              <a:t> giúp người dùng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còn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việc</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thủ</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chủ</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10676" y="972141"/>
            <a:ext cx="15804356" cy="777478"/>
          </a:xfrm>
          <a:prstGeom prst="rect">
            <a:avLst/>
          </a:prstGeom>
        </p:spPr>
        <p:txBody>
          <a:bodyPr lIns="0" tIns="0" rIns="0" bIns="0" rtlCol="0" anchor="t">
            <a:spAutoFit/>
          </a:bodyPr>
          <a:lstStyle/>
          <a:p>
            <a:pPr algn="l">
              <a:lnSpc>
                <a:spcPts val="5874"/>
              </a:lnSpc>
            </a:pPr>
            <a:r>
              <a:rPr lang="en-US" sz="4687" b="1">
                <a:solidFill>
                  <a:srgbClr val="2E3C4E"/>
                </a:solidFill>
                <a:latin typeface="Barlow Bold"/>
                <a:ea typeface="Barlow Bold"/>
                <a:cs typeface="Barlow Bold"/>
                <a:sym typeface="Barlow Bold"/>
              </a:rPr>
              <a:t>Kết quả đạt được: Hệ thống hoạt động hiệu quả và thân thiện</a:t>
            </a:r>
          </a:p>
        </p:txBody>
      </p:sp>
      <p:sp>
        <p:nvSpPr>
          <p:cNvPr id="6" name="TextBox 6"/>
          <p:cNvSpPr txBox="1"/>
          <p:nvPr/>
        </p:nvSpPr>
        <p:spPr>
          <a:xfrm>
            <a:off x="910676" y="2128685"/>
            <a:ext cx="16466639" cy="691728"/>
          </a:xfrm>
          <a:prstGeom prst="rect">
            <a:avLst/>
          </a:prstGeom>
        </p:spPr>
        <p:txBody>
          <a:bodyPr lIns="0" tIns="0" rIns="0" bIns="0" rtlCol="0" anchor="t">
            <a:spAutoFit/>
          </a:bodyPr>
          <a:lstStyle/>
          <a:p>
            <a:pPr algn="l">
              <a:lnSpc>
                <a:spcPts val="2812"/>
              </a:lnSpc>
            </a:pPr>
            <a:r>
              <a:rPr lang="en-US" sz="2000">
                <a:solidFill>
                  <a:srgbClr val="384653"/>
                </a:solidFill>
                <a:latin typeface="Montserrat"/>
                <a:ea typeface="Montserrat"/>
                <a:cs typeface="Montserrat"/>
                <a:sym typeface="Montserrat"/>
              </a:rPr>
              <a:t>Sau </a:t>
            </a:r>
            <a:r>
              <a:rPr lang="en-US" sz="2000" err="1">
                <a:solidFill>
                  <a:srgbClr val="384653"/>
                </a:solidFill>
                <a:latin typeface="Montserrat"/>
                <a:ea typeface="Montserrat"/>
                <a:cs typeface="Montserrat"/>
                <a:sym typeface="Montserrat"/>
              </a:rPr>
              <a:t>quá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phát triển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triển </a:t>
            </a:r>
            <a:r>
              <a:rPr lang="en-US" sz="2000" err="1">
                <a:solidFill>
                  <a:srgbClr val="384653"/>
                </a:solidFill>
                <a:latin typeface="Montserrat"/>
                <a:ea typeface="Montserrat"/>
                <a:cs typeface="Montserrat"/>
                <a:sym typeface="Montserrat"/>
              </a:rPr>
              <a:t>khai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án</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những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kết</a:t>
            </a:r>
            <a:r>
              <a:rPr lang="en-US" sz="2000">
                <a:solidFill>
                  <a:srgbClr val="384653"/>
                </a:solidFill>
                <a:latin typeface="Montserrat"/>
                <a:ea typeface="Montserrat"/>
                <a:cs typeface="Montserrat"/>
                <a:sym typeface="Montserrat"/>
              </a:rPr>
              <a:t> quả </a:t>
            </a:r>
            <a:r>
              <a:rPr lang="en-US" sz="2000" err="1">
                <a:solidFill>
                  <a:srgbClr val="384653"/>
                </a:solidFill>
                <a:latin typeface="Montserrat"/>
                <a:ea typeface="Montserrat"/>
                <a:cs typeface="Montserrat"/>
                <a:sym typeface="Montserrat"/>
              </a:rPr>
              <a:t>tích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cực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ứng</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mục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thiết thực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viên.</a:t>
            </a:r>
          </a:p>
        </p:txBody>
      </p:sp>
      <p:grpSp>
        <p:nvGrpSpPr>
          <p:cNvPr id="7" name="Group 7"/>
          <p:cNvGrpSpPr/>
          <p:nvPr/>
        </p:nvGrpSpPr>
        <p:grpSpPr>
          <a:xfrm>
            <a:off x="905913" y="3184922"/>
            <a:ext cx="8128997" cy="2633815"/>
            <a:chOff x="0" y="0"/>
            <a:chExt cx="10838663" cy="3511753"/>
          </a:xfrm>
        </p:grpSpPr>
        <p:sp>
          <p:nvSpPr>
            <p:cNvPr id="8" name="Freeform 8"/>
            <p:cNvSpPr/>
            <p:nvPr/>
          </p:nvSpPr>
          <p:spPr>
            <a:xfrm>
              <a:off x="6350" y="6350"/>
              <a:ext cx="10825988" cy="3499104"/>
            </a:xfrm>
            <a:custGeom>
              <a:avLst/>
              <a:gdLst/>
              <a:ahLst/>
              <a:cxnLst/>
              <a:rect l="l" t="t" r="r" b="b"/>
              <a:pathLst>
                <a:path w="10825988" h="3499104">
                  <a:moveTo>
                    <a:pt x="0" y="455422"/>
                  </a:moveTo>
                  <a:cubicBezTo>
                    <a:pt x="0" y="203835"/>
                    <a:pt x="204343" y="0"/>
                    <a:pt x="456565" y="0"/>
                  </a:cubicBezTo>
                  <a:lnTo>
                    <a:pt x="10369423" y="0"/>
                  </a:lnTo>
                  <a:cubicBezTo>
                    <a:pt x="10621518" y="0"/>
                    <a:pt x="10825988" y="203835"/>
                    <a:pt x="10825988" y="455422"/>
                  </a:cubicBezTo>
                  <a:lnTo>
                    <a:pt x="10825988" y="3043682"/>
                  </a:lnTo>
                  <a:cubicBezTo>
                    <a:pt x="10825988" y="3295142"/>
                    <a:pt x="10621645" y="3499104"/>
                    <a:pt x="10369423" y="3499104"/>
                  </a:cubicBezTo>
                  <a:lnTo>
                    <a:pt x="456565" y="3499104"/>
                  </a:lnTo>
                  <a:cubicBezTo>
                    <a:pt x="204343" y="3499104"/>
                    <a:pt x="0" y="3295142"/>
                    <a:pt x="0" y="3043682"/>
                  </a:cubicBezTo>
                  <a:close/>
                </a:path>
              </a:pathLst>
            </a:custGeom>
            <a:solidFill>
              <a:srgbClr val="D4E9F7"/>
            </a:solidFill>
            <a:ln w="12700">
              <a:solidFill>
                <a:srgbClr val="000000"/>
              </a:solidFill>
            </a:ln>
          </p:spPr>
          <p:txBody>
            <a:bodyPr/>
            <a:lstStyle/>
            <a:p>
              <a:endParaRPr lang="vi-VN"/>
            </a:p>
          </p:txBody>
        </p:sp>
        <p:sp>
          <p:nvSpPr>
            <p:cNvPr id="9" name="Freeform 9"/>
            <p:cNvSpPr/>
            <p:nvPr/>
          </p:nvSpPr>
          <p:spPr>
            <a:xfrm>
              <a:off x="0" y="0"/>
              <a:ext cx="10838688" cy="3511804"/>
            </a:xfrm>
            <a:custGeom>
              <a:avLst/>
              <a:gdLst/>
              <a:ahLst/>
              <a:cxnLst/>
              <a:rect l="l" t="t" r="r" b="b"/>
              <a:pathLst>
                <a:path w="10838688" h="3511804">
                  <a:moveTo>
                    <a:pt x="0" y="461772"/>
                  </a:moveTo>
                  <a:cubicBezTo>
                    <a:pt x="0" y="206756"/>
                    <a:pt x="207264" y="0"/>
                    <a:pt x="462915" y="0"/>
                  </a:cubicBezTo>
                  <a:lnTo>
                    <a:pt x="10375773" y="0"/>
                  </a:lnTo>
                  <a:lnTo>
                    <a:pt x="10375773" y="6350"/>
                  </a:lnTo>
                  <a:lnTo>
                    <a:pt x="10375773" y="0"/>
                  </a:lnTo>
                  <a:cubicBezTo>
                    <a:pt x="10631424" y="0"/>
                    <a:pt x="10838688" y="206756"/>
                    <a:pt x="10838688" y="461772"/>
                  </a:cubicBezTo>
                  <a:lnTo>
                    <a:pt x="10832338" y="461772"/>
                  </a:lnTo>
                  <a:lnTo>
                    <a:pt x="10838688" y="461772"/>
                  </a:lnTo>
                  <a:lnTo>
                    <a:pt x="10838688" y="3050032"/>
                  </a:lnTo>
                  <a:lnTo>
                    <a:pt x="10832338" y="3050032"/>
                  </a:lnTo>
                  <a:lnTo>
                    <a:pt x="10838688" y="3050032"/>
                  </a:lnTo>
                  <a:cubicBezTo>
                    <a:pt x="10838688" y="3305048"/>
                    <a:pt x="10631424" y="3511804"/>
                    <a:pt x="10375773" y="3511804"/>
                  </a:cubicBezTo>
                  <a:lnTo>
                    <a:pt x="10375773" y="3505454"/>
                  </a:lnTo>
                  <a:lnTo>
                    <a:pt x="10375773" y="3511804"/>
                  </a:lnTo>
                  <a:lnTo>
                    <a:pt x="462915" y="3511804"/>
                  </a:lnTo>
                  <a:lnTo>
                    <a:pt x="462915" y="3505454"/>
                  </a:lnTo>
                  <a:lnTo>
                    <a:pt x="462915" y="3511804"/>
                  </a:lnTo>
                  <a:cubicBezTo>
                    <a:pt x="207264" y="3511804"/>
                    <a:pt x="0" y="3305048"/>
                    <a:pt x="0" y="3050032"/>
                  </a:cubicBezTo>
                  <a:lnTo>
                    <a:pt x="0" y="461772"/>
                  </a:lnTo>
                  <a:lnTo>
                    <a:pt x="6350" y="461772"/>
                  </a:lnTo>
                  <a:lnTo>
                    <a:pt x="0" y="461772"/>
                  </a:lnTo>
                  <a:moveTo>
                    <a:pt x="12700" y="461772"/>
                  </a:moveTo>
                  <a:lnTo>
                    <a:pt x="12700" y="3050032"/>
                  </a:lnTo>
                  <a:lnTo>
                    <a:pt x="6350" y="3050032"/>
                  </a:lnTo>
                  <a:lnTo>
                    <a:pt x="12700" y="3050032"/>
                  </a:lnTo>
                  <a:cubicBezTo>
                    <a:pt x="12700" y="3298063"/>
                    <a:pt x="214249" y="3499104"/>
                    <a:pt x="462915" y="3499104"/>
                  </a:cubicBezTo>
                  <a:lnTo>
                    <a:pt x="10375773" y="3499104"/>
                  </a:lnTo>
                  <a:cubicBezTo>
                    <a:pt x="10624439" y="3499104"/>
                    <a:pt x="10825988" y="3298063"/>
                    <a:pt x="10825988" y="3050032"/>
                  </a:cubicBezTo>
                  <a:lnTo>
                    <a:pt x="10825988" y="461772"/>
                  </a:lnTo>
                  <a:cubicBezTo>
                    <a:pt x="10825988" y="213741"/>
                    <a:pt x="10624439" y="12700"/>
                    <a:pt x="10375773" y="12700"/>
                  </a:cubicBezTo>
                  <a:lnTo>
                    <a:pt x="462915" y="12700"/>
                  </a:lnTo>
                  <a:lnTo>
                    <a:pt x="462915" y="6350"/>
                  </a:lnTo>
                  <a:lnTo>
                    <a:pt x="462915" y="12700"/>
                  </a:lnTo>
                  <a:cubicBezTo>
                    <a:pt x="214249" y="12700"/>
                    <a:pt x="12700" y="213741"/>
                    <a:pt x="12700" y="461772"/>
                  </a:cubicBezTo>
                  <a:close/>
                </a:path>
              </a:pathLst>
            </a:custGeom>
            <a:solidFill>
              <a:srgbClr val="BACFDD"/>
            </a:solidFill>
            <a:ln w="12700">
              <a:solidFill>
                <a:srgbClr val="000000"/>
              </a:solidFill>
            </a:ln>
          </p:spPr>
          <p:txBody>
            <a:bodyPr/>
            <a:lstStyle/>
            <a:p>
              <a:endParaRPr lang="vi-VN"/>
            </a:p>
          </p:txBody>
        </p:sp>
      </p:grpSp>
      <p:sp>
        <p:nvSpPr>
          <p:cNvPr id="10" name="Freeform 10" descr="preencoded.png"/>
          <p:cNvSpPr/>
          <p:nvPr/>
        </p:nvSpPr>
        <p:spPr>
          <a:xfrm>
            <a:off x="1147762" y="3426771"/>
            <a:ext cx="682971" cy="682971"/>
          </a:xfrm>
          <a:custGeom>
            <a:avLst/>
            <a:gdLst/>
            <a:ahLst/>
            <a:cxnLst/>
            <a:rect l="l" t="t" r="r" b="b"/>
            <a:pathLst>
              <a:path w="682971" h="682971">
                <a:moveTo>
                  <a:pt x="0" y="0"/>
                </a:moveTo>
                <a:lnTo>
                  <a:pt x="682972" y="0"/>
                </a:lnTo>
                <a:lnTo>
                  <a:pt x="682972" y="682971"/>
                </a:lnTo>
                <a:lnTo>
                  <a:pt x="0" y="682971"/>
                </a:lnTo>
                <a:lnTo>
                  <a:pt x="0" y="0"/>
                </a:lnTo>
                <a:close/>
              </a:path>
            </a:pathLst>
          </a:custGeom>
          <a:blipFill>
            <a:blip r:embed="rId3"/>
            <a:stretch>
              <a:fillRect/>
            </a:stretch>
          </a:blipFill>
        </p:spPr>
        <p:txBody>
          <a:bodyPr/>
          <a:lstStyle/>
          <a:p>
            <a:endParaRPr lang="vi-VN"/>
          </a:p>
        </p:txBody>
      </p:sp>
      <p:sp>
        <p:nvSpPr>
          <p:cNvPr id="11" name="Freeform 11" descr="preencoded.png"/>
          <p:cNvSpPr/>
          <p:nvPr/>
        </p:nvSpPr>
        <p:spPr>
          <a:xfrm>
            <a:off x="1335586" y="3614585"/>
            <a:ext cx="307334" cy="307334"/>
          </a:xfrm>
          <a:custGeom>
            <a:avLst/>
            <a:gdLst/>
            <a:ahLst/>
            <a:cxnLst/>
            <a:rect l="l" t="t" r="r" b="b"/>
            <a:pathLst>
              <a:path w="307334" h="307334">
                <a:moveTo>
                  <a:pt x="0" y="0"/>
                </a:moveTo>
                <a:lnTo>
                  <a:pt x="307334" y="0"/>
                </a:lnTo>
                <a:lnTo>
                  <a:pt x="307334" y="307334"/>
                </a:lnTo>
                <a:lnTo>
                  <a:pt x="0" y="307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2" name="TextBox 12"/>
          <p:cNvSpPr txBox="1"/>
          <p:nvPr/>
        </p:nvSpPr>
        <p:spPr>
          <a:xfrm>
            <a:off x="1147762" y="4318244"/>
            <a:ext cx="2995908" cy="393497"/>
          </a:xfrm>
          <a:prstGeom prst="rect">
            <a:avLst/>
          </a:prstGeom>
        </p:spPr>
        <p:txBody>
          <a:bodyPr lIns="0" tIns="0" rIns="0" bIns="0" rtlCol="0" anchor="t">
            <a:spAutoFit/>
          </a:bodyPr>
          <a:lstStyle/>
          <a:p>
            <a:pPr algn="l">
              <a:lnSpc>
                <a:spcPts val="2937"/>
              </a:lnSpc>
            </a:pPr>
            <a:r>
              <a:rPr lang="en-US" sz="2312" b="1">
                <a:solidFill>
                  <a:srgbClr val="384653"/>
                </a:solidFill>
                <a:latin typeface="Barlow Bold"/>
                <a:ea typeface="Barlow Bold"/>
                <a:cs typeface="Barlow Bold"/>
                <a:sym typeface="Barlow Bold"/>
              </a:rPr>
              <a:t>Hệ thống </a:t>
            </a:r>
            <a:r>
              <a:rPr lang="en-US" sz="2312" b="1" err="1">
                <a:solidFill>
                  <a:srgbClr val="384653"/>
                </a:solidFill>
                <a:latin typeface="Barlow Bold"/>
                <a:ea typeface="Barlow Bold"/>
                <a:cs typeface="Barlow Bold"/>
                <a:sym typeface="Barlow Bold"/>
              </a:rPr>
              <a:t>hoàn</a:t>
            </a:r>
            <a:r>
              <a:rPr lang="en-US" sz="2312" b="1">
                <a:solidFill>
                  <a:srgbClr val="384653"/>
                </a:solidFill>
                <a:latin typeface="Barlow Bold"/>
                <a:ea typeface="Barlow Bold"/>
                <a:cs typeface="Barlow Bold"/>
                <a:sym typeface="Barlow Bold"/>
              </a:rPr>
              <a:t> </a:t>
            </a:r>
            <a:r>
              <a:rPr lang="en-US" sz="2312" b="1" err="1">
                <a:solidFill>
                  <a:srgbClr val="384653"/>
                </a:solidFill>
                <a:latin typeface="Barlow Bold"/>
                <a:ea typeface="Barlow Bold"/>
                <a:cs typeface="Barlow Bold"/>
                <a:sym typeface="Barlow Bold"/>
              </a:rPr>
              <a:t>chỉnh</a:t>
            </a:r>
            <a:endParaRPr lang="en-US" sz="2312" b="1">
              <a:solidFill>
                <a:srgbClr val="384653"/>
              </a:solidFill>
              <a:latin typeface="Barlow Bold"/>
              <a:ea typeface="Barlow Bold"/>
              <a:cs typeface="Barlow Bold"/>
              <a:sym typeface="Barlow Bold"/>
            </a:endParaRPr>
          </a:p>
        </p:txBody>
      </p:sp>
      <p:sp>
        <p:nvSpPr>
          <p:cNvPr id="13" name="TextBox 13"/>
          <p:cNvSpPr txBox="1"/>
          <p:nvPr/>
        </p:nvSpPr>
        <p:spPr>
          <a:xfrm>
            <a:off x="1147762" y="4772025"/>
            <a:ext cx="7645298" cy="804862"/>
          </a:xfrm>
          <a:prstGeom prst="rect">
            <a:avLst/>
          </a:prstGeom>
        </p:spPr>
        <p:txBody>
          <a:bodyPr lIns="0" tIns="0" rIns="0" bIns="0" rtlCol="0" anchor="t">
            <a:spAutoFit/>
          </a:bodyPr>
          <a:lstStyle/>
          <a:p>
            <a:pPr algn="l">
              <a:lnSpc>
                <a:spcPts val="2812"/>
              </a:lnSpc>
            </a:pPr>
            <a:r>
              <a:rPr lang="en-US" sz="1750">
                <a:solidFill>
                  <a:srgbClr val="384653"/>
                </a:solidFill>
                <a:latin typeface="Montserrat"/>
                <a:ea typeface="Montserrat"/>
                <a:cs typeface="Montserrat"/>
                <a:sym typeface="Montserrat"/>
              </a:rPr>
              <a:t>Xây dựng thành công một hệ thống quản lý sân cầu lông đầy đủ các tính năng cơ bản, từ tìm kiếm đến đặt sân và quản lý.</a:t>
            </a:r>
          </a:p>
        </p:txBody>
      </p:sp>
      <p:grpSp>
        <p:nvGrpSpPr>
          <p:cNvPr id="14" name="Group 14"/>
          <p:cNvGrpSpPr/>
          <p:nvPr/>
        </p:nvGrpSpPr>
        <p:grpSpPr>
          <a:xfrm>
            <a:off x="9252947" y="3184922"/>
            <a:ext cx="8129140" cy="2633815"/>
            <a:chOff x="0" y="0"/>
            <a:chExt cx="10838853" cy="3511753"/>
          </a:xfrm>
        </p:grpSpPr>
        <p:sp>
          <p:nvSpPr>
            <p:cNvPr id="15" name="Freeform 15"/>
            <p:cNvSpPr/>
            <p:nvPr/>
          </p:nvSpPr>
          <p:spPr>
            <a:xfrm>
              <a:off x="6350" y="6350"/>
              <a:ext cx="10826242" cy="3499104"/>
            </a:xfrm>
            <a:custGeom>
              <a:avLst/>
              <a:gdLst/>
              <a:ahLst/>
              <a:cxnLst/>
              <a:rect l="l" t="t" r="r" b="b"/>
              <a:pathLst>
                <a:path w="10826242" h="3499104">
                  <a:moveTo>
                    <a:pt x="0" y="455422"/>
                  </a:moveTo>
                  <a:cubicBezTo>
                    <a:pt x="0" y="203835"/>
                    <a:pt x="204343" y="0"/>
                    <a:pt x="456565" y="0"/>
                  </a:cubicBezTo>
                  <a:lnTo>
                    <a:pt x="10369677" y="0"/>
                  </a:lnTo>
                  <a:cubicBezTo>
                    <a:pt x="10621772" y="0"/>
                    <a:pt x="10826242" y="203835"/>
                    <a:pt x="10826242" y="455422"/>
                  </a:cubicBezTo>
                  <a:lnTo>
                    <a:pt x="10826242" y="3043682"/>
                  </a:lnTo>
                  <a:cubicBezTo>
                    <a:pt x="10826242" y="3295142"/>
                    <a:pt x="10621899" y="3499104"/>
                    <a:pt x="10369677" y="3499104"/>
                  </a:cubicBezTo>
                  <a:lnTo>
                    <a:pt x="456565" y="3499104"/>
                  </a:lnTo>
                  <a:cubicBezTo>
                    <a:pt x="204343" y="3499104"/>
                    <a:pt x="0" y="3295142"/>
                    <a:pt x="0" y="3043682"/>
                  </a:cubicBezTo>
                  <a:close/>
                </a:path>
              </a:pathLst>
            </a:custGeom>
            <a:solidFill>
              <a:srgbClr val="D4E9F7"/>
            </a:solidFill>
            <a:ln w="12700">
              <a:solidFill>
                <a:srgbClr val="000000"/>
              </a:solidFill>
            </a:ln>
          </p:spPr>
          <p:txBody>
            <a:bodyPr/>
            <a:lstStyle/>
            <a:p>
              <a:endParaRPr lang="vi-VN"/>
            </a:p>
          </p:txBody>
        </p:sp>
        <p:sp>
          <p:nvSpPr>
            <p:cNvPr id="16" name="Freeform 16"/>
            <p:cNvSpPr/>
            <p:nvPr/>
          </p:nvSpPr>
          <p:spPr>
            <a:xfrm>
              <a:off x="0" y="0"/>
              <a:ext cx="10838942" cy="3511804"/>
            </a:xfrm>
            <a:custGeom>
              <a:avLst/>
              <a:gdLst/>
              <a:ahLst/>
              <a:cxnLst/>
              <a:rect l="l" t="t" r="r" b="b"/>
              <a:pathLst>
                <a:path w="10838942" h="3511804">
                  <a:moveTo>
                    <a:pt x="0" y="461772"/>
                  </a:moveTo>
                  <a:cubicBezTo>
                    <a:pt x="0" y="206756"/>
                    <a:pt x="207264" y="0"/>
                    <a:pt x="462915" y="0"/>
                  </a:cubicBezTo>
                  <a:lnTo>
                    <a:pt x="10376027" y="0"/>
                  </a:lnTo>
                  <a:lnTo>
                    <a:pt x="10376027" y="6350"/>
                  </a:lnTo>
                  <a:lnTo>
                    <a:pt x="10376027" y="0"/>
                  </a:lnTo>
                  <a:cubicBezTo>
                    <a:pt x="10631678" y="0"/>
                    <a:pt x="10838942" y="206756"/>
                    <a:pt x="10838942" y="461772"/>
                  </a:cubicBezTo>
                  <a:lnTo>
                    <a:pt x="10832592" y="461772"/>
                  </a:lnTo>
                  <a:lnTo>
                    <a:pt x="10838942" y="461772"/>
                  </a:lnTo>
                  <a:lnTo>
                    <a:pt x="10838942" y="3050032"/>
                  </a:lnTo>
                  <a:lnTo>
                    <a:pt x="10832592" y="3050032"/>
                  </a:lnTo>
                  <a:lnTo>
                    <a:pt x="10838942" y="3050032"/>
                  </a:lnTo>
                  <a:cubicBezTo>
                    <a:pt x="10838942" y="3305048"/>
                    <a:pt x="10631678" y="3511804"/>
                    <a:pt x="10376027" y="3511804"/>
                  </a:cubicBezTo>
                  <a:lnTo>
                    <a:pt x="10376027" y="3505454"/>
                  </a:lnTo>
                  <a:lnTo>
                    <a:pt x="10376027" y="3511804"/>
                  </a:lnTo>
                  <a:lnTo>
                    <a:pt x="462915" y="3511804"/>
                  </a:lnTo>
                  <a:lnTo>
                    <a:pt x="462915" y="3505454"/>
                  </a:lnTo>
                  <a:lnTo>
                    <a:pt x="462915" y="3511804"/>
                  </a:lnTo>
                  <a:cubicBezTo>
                    <a:pt x="207264" y="3511804"/>
                    <a:pt x="0" y="3305048"/>
                    <a:pt x="0" y="3050032"/>
                  </a:cubicBezTo>
                  <a:lnTo>
                    <a:pt x="0" y="461772"/>
                  </a:lnTo>
                  <a:lnTo>
                    <a:pt x="6350" y="461772"/>
                  </a:lnTo>
                  <a:lnTo>
                    <a:pt x="0" y="461772"/>
                  </a:lnTo>
                  <a:moveTo>
                    <a:pt x="12700" y="461772"/>
                  </a:moveTo>
                  <a:lnTo>
                    <a:pt x="12700" y="3050032"/>
                  </a:lnTo>
                  <a:lnTo>
                    <a:pt x="6350" y="3050032"/>
                  </a:lnTo>
                  <a:lnTo>
                    <a:pt x="12700" y="3050032"/>
                  </a:lnTo>
                  <a:cubicBezTo>
                    <a:pt x="12700" y="3298063"/>
                    <a:pt x="214249" y="3499104"/>
                    <a:pt x="462915" y="3499104"/>
                  </a:cubicBezTo>
                  <a:lnTo>
                    <a:pt x="10376027" y="3499104"/>
                  </a:lnTo>
                  <a:cubicBezTo>
                    <a:pt x="10624693" y="3499104"/>
                    <a:pt x="10826242" y="3298063"/>
                    <a:pt x="10826242" y="3050032"/>
                  </a:cubicBezTo>
                  <a:lnTo>
                    <a:pt x="10826242" y="461772"/>
                  </a:lnTo>
                  <a:cubicBezTo>
                    <a:pt x="10826115" y="213741"/>
                    <a:pt x="10624566" y="12700"/>
                    <a:pt x="10376027" y="12700"/>
                  </a:cubicBezTo>
                  <a:lnTo>
                    <a:pt x="462915" y="12700"/>
                  </a:lnTo>
                  <a:lnTo>
                    <a:pt x="462915" y="6350"/>
                  </a:lnTo>
                  <a:lnTo>
                    <a:pt x="462915" y="12700"/>
                  </a:lnTo>
                  <a:cubicBezTo>
                    <a:pt x="214249" y="12700"/>
                    <a:pt x="12700" y="213741"/>
                    <a:pt x="12700" y="461772"/>
                  </a:cubicBezTo>
                  <a:close/>
                </a:path>
              </a:pathLst>
            </a:custGeom>
            <a:solidFill>
              <a:srgbClr val="BACFDD"/>
            </a:solidFill>
            <a:ln w="12700">
              <a:solidFill>
                <a:srgbClr val="000000"/>
              </a:solidFill>
            </a:ln>
          </p:spPr>
          <p:txBody>
            <a:bodyPr/>
            <a:lstStyle/>
            <a:p>
              <a:endParaRPr lang="vi-VN"/>
            </a:p>
          </p:txBody>
        </p:sp>
      </p:grpSp>
      <p:sp>
        <p:nvSpPr>
          <p:cNvPr id="17" name="Freeform 17" descr="preencoded.png"/>
          <p:cNvSpPr/>
          <p:nvPr/>
        </p:nvSpPr>
        <p:spPr>
          <a:xfrm>
            <a:off x="9494787" y="3426771"/>
            <a:ext cx="682971" cy="682971"/>
          </a:xfrm>
          <a:custGeom>
            <a:avLst/>
            <a:gdLst/>
            <a:ahLst/>
            <a:cxnLst/>
            <a:rect l="l" t="t" r="r" b="b"/>
            <a:pathLst>
              <a:path w="682971" h="682971">
                <a:moveTo>
                  <a:pt x="0" y="0"/>
                </a:moveTo>
                <a:lnTo>
                  <a:pt x="682971" y="0"/>
                </a:lnTo>
                <a:lnTo>
                  <a:pt x="682971" y="682971"/>
                </a:lnTo>
                <a:lnTo>
                  <a:pt x="0" y="682971"/>
                </a:lnTo>
                <a:lnTo>
                  <a:pt x="0" y="0"/>
                </a:lnTo>
                <a:close/>
              </a:path>
            </a:pathLst>
          </a:custGeom>
          <a:blipFill>
            <a:blip r:embed="rId6"/>
            <a:stretch>
              <a:fillRect/>
            </a:stretch>
          </a:blipFill>
        </p:spPr>
        <p:txBody>
          <a:bodyPr/>
          <a:lstStyle/>
          <a:p>
            <a:endParaRPr lang="vi-VN"/>
          </a:p>
        </p:txBody>
      </p:sp>
      <p:sp>
        <p:nvSpPr>
          <p:cNvPr id="18" name="Freeform 18" descr="preencoded.png"/>
          <p:cNvSpPr/>
          <p:nvPr/>
        </p:nvSpPr>
        <p:spPr>
          <a:xfrm>
            <a:off x="9682610" y="3614585"/>
            <a:ext cx="307334" cy="307334"/>
          </a:xfrm>
          <a:custGeom>
            <a:avLst/>
            <a:gdLst/>
            <a:ahLst/>
            <a:cxnLst/>
            <a:rect l="l" t="t" r="r" b="b"/>
            <a:pathLst>
              <a:path w="307334" h="307334">
                <a:moveTo>
                  <a:pt x="0" y="0"/>
                </a:moveTo>
                <a:lnTo>
                  <a:pt x="307334" y="0"/>
                </a:lnTo>
                <a:lnTo>
                  <a:pt x="307334" y="307334"/>
                </a:lnTo>
                <a:lnTo>
                  <a:pt x="0" y="307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9" name="TextBox 19"/>
          <p:cNvSpPr txBox="1"/>
          <p:nvPr/>
        </p:nvSpPr>
        <p:spPr>
          <a:xfrm>
            <a:off x="9494787" y="4318244"/>
            <a:ext cx="2995908" cy="393497"/>
          </a:xfrm>
          <a:prstGeom prst="rect">
            <a:avLst/>
          </a:prstGeom>
        </p:spPr>
        <p:txBody>
          <a:bodyPr lIns="0" tIns="0" rIns="0" bIns="0" rtlCol="0" anchor="t">
            <a:spAutoFit/>
          </a:bodyPr>
          <a:lstStyle/>
          <a:p>
            <a:pPr algn="l">
              <a:lnSpc>
                <a:spcPts val="2937"/>
              </a:lnSpc>
            </a:pPr>
            <a:r>
              <a:rPr lang="en-US" sz="2312" b="1">
                <a:solidFill>
                  <a:srgbClr val="384653"/>
                </a:solidFill>
                <a:latin typeface="Barlow Bold"/>
                <a:ea typeface="Barlow Bold"/>
                <a:cs typeface="Barlow Bold"/>
                <a:sym typeface="Barlow Bold"/>
              </a:rPr>
              <a:t>Đáp ứng nghiệp vụ</a:t>
            </a:r>
          </a:p>
        </p:txBody>
      </p:sp>
      <p:sp>
        <p:nvSpPr>
          <p:cNvPr id="20" name="TextBox 20"/>
          <p:cNvSpPr txBox="1"/>
          <p:nvPr/>
        </p:nvSpPr>
        <p:spPr>
          <a:xfrm>
            <a:off x="9494787" y="4772025"/>
            <a:ext cx="7645451" cy="804862"/>
          </a:xfrm>
          <a:prstGeom prst="rect">
            <a:avLst/>
          </a:prstGeom>
        </p:spPr>
        <p:txBody>
          <a:bodyPr lIns="0" tIns="0" rIns="0" bIns="0" rtlCol="0" anchor="t">
            <a:spAutoFit/>
          </a:bodyPr>
          <a:lstStyle/>
          <a:p>
            <a:pPr algn="l">
              <a:lnSpc>
                <a:spcPts val="2812"/>
              </a:lnSpc>
            </a:pPr>
            <a:r>
              <a:rPr lang="en-US" sz="1750">
                <a:solidFill>
                  <a:srgbClr val="384653"/>
                </a:solidFill>
                <a:latin typeface="Montserrat"/>
                <a:ea typeface="Montserrat"/>
                <a:cs typeface="Montserrat"/>
                <a:sym typeface="Montserrat"/>
              </a:rPr>
              <a:t>Các chức năng được phát triển đáp ứng chính xác các yêu cầu nghiệp vụ cơ bản của một hệ thống quản lý đặt sân.</a:t>
            </a:r>
          </a:p>
        </p:txBody>
      </p:sp>
      <p:grpSp>
        <p:nvGrpSpPr>
          <p:cNvPr id="21" name="Group 21"/>
          <p:cNvGrpSpPr/>
          <p:nvPr/>
        </p:nvGrpSpPr>
        <p:grpSpPr>
          <a:xfrm>
            <a:off x="905913" y="6036764"/>
            <a:ext cx="8128997" cy="2633815"/>
            <a:chOff x="0" y="0"/>
            <a:chExt cx="10838663" cy="3511753"/>
          </a:xfrm>
        </p:grpSpPr>
        <p:sp>
          <p:nvSpPr>
            <p:cNvPr id="22" name="Freeform 22"/>
            <p:cNvSpPr/>
            <p:nvPr/>
          </p:nvSpPr>
          <p:spPr>
            <a:xfrm>
              <a:off x="6350" y="6350"/>
              <a:ext cx="10825988" cy="3499104"/>
            </a:xfrm>
            <a:custGeom>
              <a:avLst/>
              <a:gdLst/>
              <a:ahLst/>
              <a:cxnLst/>
              <a:rect l="l" t="t" r="r" b="b"/>
              <a:pathLst>
                <a:path w="10825988" h="3499104">
                  <a:moveTo>
                    <a:pt x="0" y="455422"/>
                  </a:moveTo>
                  <a:cubicBezTo>
                    <a:pt x="0" y="203835"/>
                    <a:pt x="204343" y="0"/>
                    <a:pt x="456565" y="0"/>
                  </a:cubicBezTo>
                  <a:lnTo>
                    <a:pt x="10369423" y="0"/>
                  </a:lnTo>
                  <a:cubicBezTo>
                    <a:pt x="10621518" y="0"/>
                    <a:pt x="10825988" y="203835"/>
                    <a:pt x="10825988" y="455422"/>
                  </a:cubicBezTo>
                  <a:lnTo>
                    <a:pt x="10825988" y="3043682"/>
                  </a:lnTo>
                  <a:cubicBezTo>
                    <a:pt x="10825988" y="3295142"/>
                    <a:pt x="10621645" y="3499104"/>
                    <a:pt x="10369423" y="3499104"/>
                  </a:cubicBezTo>
                  <a:lnTo>
                    <a:pt x="456565" y="3499104"/>
                  </a:lnTo>
                  <a:cubicBezTo>
                    <a:pt x="204343" y="3499104"/>
                    <a:pt x="0" y="3295142"/>
                    <a:pt x="0" y="3043682"/>
                  </a:cubicBezTo>
                  <a:close/>
                </a:path>
              </a:pathLst>
            </a:custGeom>
            <a:solidFill>
              <a:srgbClr val="D4E9F7"/>
            </a:solidFill>
            <a:ln w="12700">
              <a:solidFill>
                <a:srgbClr val="000000"/>
              </a:solidFill>
            </a:ln>
          </p:spPr>
          <p:txBody>
            <a:bodyPr/>
            <a:lstStyle/>
            <a:p>
              <a:endParaRPr lang="vi-VN"/>
            </a:p>
          </p:txBody>
        </p:sp>
        <p:sp>
          <p:nvSpPr>
            <p:cNvPr id="23" name="Freeform 23"/>
            <p:cNvSpPr/>
            <p:nvPr/>
          </p:nvSpPr>
          <p:spPr>
            <a:xfrm>
              <a:off x="0" y="0"/>
              <a:ext cx="10838688" cy="3511804"/>
            </a:xfrm>
            <a:custGeom>
              <a:avLst/>
              <a:gdLst/>
              <a:ahLst/>
              <a:cxnLst/>
              <a:rect l="l" t="t" r="r" b="b"/>
              <a:pathLst>
                <a:path w="10838688" h="3511804">
                  <a:moveTo>
                    <a:pt x="0" y="461772"/>
                  </a:moveTo>
                  <a:cubicBezTo>
                    <a:pt x="0" y="206756"/>
                    <a:pt x="207264" y="0"/>
                    <a:pt x="462915" y="0"/>
                  </a:cubicBezTo>
                  <a:lnTo>
                    <a:pt x="10375773" y="0"/>
                  </a:lnTo>
                  <a:lnTo>
                    <a:pt x="10375773" y="6350"/>
                  </a:lnTo>
                  <a:lnTo>
                    <a:pt x="10375773" y="0"/>
                  </a:lnTo>
                  <a:cubicBezTo>
                    <a:pt x="10631424" y="0"/>
                    <a:pt x="10838688" y="206756"/>
                    <a:pt x="10838688" y="461772"/>
                  </a:cubicBezTo>
                  <a:lnTo>
                    <a:pt x="10832338" y="461772"/>
                  </a:lnTo>
                  <a:lnTo>
                    <a:pt x="10838688" y="461772"/>
                  </a:lnTo>
                  <a:lnTo>
                    <a:pt x="10838688" y="3050032"/>
                  </a:lnTo>
                  <a:lnTo>
                    <a:pt x="10832338" y="3050032"/>
                  </a:lnTo>
                  <a:lnTo>
                    <a:pt x="10838688" y="3050032"/>
                  </a:lnTo>
                  <a:cubicBezTo>
                    <a:pt x="10838688" y="3305048"/>
                    <a:pt x="10631424" y="3511804"/>
                    <a:pt x="10375773" y="3511804"/>
                  </a:cubicBezTo>
                  <a:lnTo>
                    <a:pt x="10375773" y="3505454"/>
                  </a:lnTo>
                  <a:lnTo>
                    <a:pt x="10375773" y="3511804"/>
                  </a:lnTo>
                  <a:lnTo>
                    <a:pt x="462915" y="3511804"/>
                  </a:lnTo>
                  <a:lnTo>
                    <a:pt x="462915" y="3505454"/>
                  </a:lnTo>
                  <a:lnTo>
                    <a:pt x="462915" y="3511804"/>
                  </a:lnTo>
                  <a:cubicBezTo>
                    <a:pt x="207264" y="3511804"/>
                    <a:pt x="0" y="3305048"/>
                    <a:pt x="0" y="3050032"/>
                  </a:cubicBezTo>
                  <a:lnTo>
                    <a:pt x="0" y="461772"/>
                  </a:lnTo>
                  <a:lnTo>
                    <a:pt x="6350" y="461772"/>
                  </a:lnTo>
                  <a:lnTo>
                    <a:pt x="0" y="461772"/>
                  </a:lnTo>
                  <a:moveTo>
                    <a:pt x="12700" y="461772"/>
                  </a:moveTo>
                  <a:lnTo>
                    <a:pt x="12700" y="3050032"/>
                  </a:lnTo>
                  <a:lnTo>
                    <a:pt x="6350" y="3050032"/>
                  </a:lnTo>
                  <a:lnTo>
                    <a:pt x="12700" y="3050032"/>
                  </a:lnTo>
                  <a:cubicBezTo>
                    <a:pt x="12700" y="3298063"/>
                    <a:pt x="214249" y="3499104"/>
                    <a:pt x="462915" y="3499104"/>
                  </a:cubicBezTo>
                  <a:lnTo>
                    <a:pt x="10375773" y="3499104"/>
                  </a:lnTo>
                  <a:cubicBezTo>
                    <a:pt x="10624439" y="3499104"/>
                    <a:pt x="10825988" y="3298063"/>
                    <a:pt x="10825988" y="3050032"/>
                  </a:cubicBezTo>
                  <a:lnTo>
                    <a:pt x="10825988" y="461772"/>
                  </a:lnTo>
                  <a:cubicBezTo>
                    <a:pt x="10825988" y="213741"/>
                    <a:pt x="10624439" y="12700"/>
                    <a:pt x="10375773" y="12700"/>
                  </a:cubicBezTo>
                  <a:lnTo>
                    <a:pt x="462915" y="12700"/>
                  </a:lnTo>
                  <a:lnTo>
                    <a:pt x="462915" y="6350"/>
                  </a:lnTo>
                  <a:lnTo>
                    <a:pt x="462915" y="12700"/>
                  </a:lnTo>
                  <a:cubicBezTo>
                    <a:pt x="214249" y="12700"/>
                    <a:pt x="12700" y="213741"/>
                    <a:pt x="12700" y="461772"/>
                  </a:cubicBezTo>
                  <a:close/>
                </a:path>
              </a:pathLst>
            </a:custGeom>
            <a:solidFill>
              <a:srgbClr val="BACFDD"/>
            </a:solidFill>
            <a:ln w="12700">
              <a:solidFill>
                <a:srgbClr val="000000"/>
              </a:solidFill>
            </a:ln>
          </p:spPr>
          <p:txBody>
            <a:bodyPr/>
            <a:lstStyle/>
            <a:p>
              <a:endParaRPr lang="vi-VN"/>
            </a:p>
          </p:txBody>
        </p:sp>
      </p:grpSp>
      <p:sp>
        <p:nvSpPr>
          <p:cNvPr id="24" name="Freeform 24" descr="preencoded.png"/>
          <p:cNvSpPr/>
          <p:nvPr/>
        </p:nvSpPr>
        <p:spPr>
          <a:xfrm>
            <a:off x="1147762" y="6278613"/>
            <a:ext cx="682971" cy="682971"/>
          </a:xfrm>
          <a:custGeom>
            <a:avLst/>
            <a:gdLst/>
            <a:ahLst/>
            <a:cxnLst/>
            <a:rect l="l" t="t" r="r" b="b"/>
            <a:pathLst>
              <a:path w="682971" h="682971">
                <a:moveTo>
                  <a:pt x="0" y="0"/>
                </a:moveTo>
                <a:lnTo>
                  <a:pt x="682972" y="0"/>
                </a:lnTo>
                <a:lnTo>
                  <a:pt x="682972" y="682971"/>
                </a:lnTo>
                <a:lnTo>
                  <a:pt x="0" y="682971"/>
                </a:lnTo>
                <a:lnTo>
                  <a:pt x="0" y="0"/>
                </a:lnTo>
                <a:close/>
              </a:path>
            </a:pathLst>
          </a:custGeom>
          <a:blipFill>
            <a:blip r:embed="rId9"/>
            <a:stretch>
              <a:fillRect/>
            </a:stretch>
          </a:blipFill>
        </p:spPr>
        <p:txBody>
          <a:bodyPr/>
          <a:lstStyle/>
          <a:p>
            <a:endParaRPr lang="vi-VN"/>
          </a:p>
        </p:txBody>
      </p:sp>
      <p:sp>
        <p:nvSpPr>
          <p:cNvPr id="25" name="Freeform 25" descr="preencoded.png"/>
          <p:cNvSpPr/>
          <p:nvPr/>
        </p:nvSpPr>
        <p:spPr>
          <a:xfrm>
            <a:off x="1335586" y="6466437"/>
            <a:ext cx="307334" cy="307334"/>
          </a:xfrm>
          <a:custGeom>
            <a:avLst/>
            <a:gdLst/>
            <a:ahLst/>
            <a:cxnLst/>
            <a:rect l="l" t="t" r="r" b="b"/>
            <a:pathLst>
              <a:path w="307334" h="307334">
                <a:moveTo>
                  <a:pt x="0" y="0"/>
                </a:moveTo>
                <a:lnTo>
                  <a:pt x="307334" y="0"/>
                </a:lnTo>
                <a:lnTo>
                  <a:pt x="307334" y="307333"/>
                </a:lnTo>
                <a:lnTo>
                  <a:pt x="0" y="307333"/>
                </a:lnTo>
                <a:lnTo>
                  <a:pt x="0" y="0"/>
                </a:lnTo>
                <a:close/>
              </a:path>
            </a:pathLst>
          </a:custGeom>
          <a:blipFill>
            <a:blip r:embed="rId10">
              <a:extLst>
                <a:ext uri="{96DAC541-7B7A-43D3-8B79-37D633B846F1}">
                  <asvg:svgBlip xmlns:asvg="http://schemas.microsoft.com/office/drawing/2016/SVG/main" r:embed="rId11"/>
                </a:ext>
              </a:extLst>
            </a:blip>
            <a:stretch>
              <a:fillRect t="-6059" b="-6062"/>
            </a:stretch>
          </a:blipFill>
        </p:spPr>
        <p:txBody>
          <a:bodyPr/>
          <a:lstStyle/>
          <a:p>
            <a:endParaRPr lang="vi-VN"/>
          </a:p>
        </p:txBody>
      </p:sp>
      <p:sp>
        <p:nvSpPr>
          <p:cNvPr id="26" name="TextBox 26"/>
          <p:cNvSpPr txBox="1"/>
          <p:nvPr/>
        </p:nvSpPr>
        <p:spPr>
          <a:xfrm>
            <a:off x="1147762" y="7170096"/>
            <a:ext cx="2995908" cy="393497"/>
          </a:xfrm>
          <a:prstGeom prst="rect">
            <a:avLst/>
          </a:prstGeom>
        </p:spPr>
        <p:txBody>
          <a:bodyPr lIns="0" tIns="0" rIns="0" bIns="0" rtlCol="0" anchor="t">
            <a:spAutoFit/>
          </a:bodyPr>
          <a:lstStyle/>
          <a:p>
            <a:pPr algn="l">
              <a:lnSpc>
                <a:spcPts val="2937"/>
              </a:lnSpc>
            </a:pPr>
            <a:r>
              <a:rPr lang="en-US" sz="2312" b="1">
                <a:solidFill>
                  <a:srgbClr val="384653"/>
                </a:solidFill>
                <a:latin typeface="Barlow Bold"/>
                <a:ea typeface="Barlow Bold"/>
                <a:cs typeface="Barlow Bold"/>
                <a:sym typeface="Barlow Bold"/>
              </a:rPr>
              <a:t>Hoạt động ổn định</a:t>
            </a:r>
          </a:p>
        </p:txBody>
      </p:sp>
      <p:sp>
        <p:nvSpPr>
          <p:cNvPr id="27" name="TextBox 27"/>
          <p:cNvSpPr txBox="1"/>
          <p:nvPr/>
        </p:nvSpPr>
        <p:spPr>
          <a:xfrm>
            <a:off x="1147762" y="7623867"/>
            <a:ext cx="7645298" cy="804862"/>
          </a:xfrm>
          <a:prstGeom prst="rect">
            <a:avLst/>
          </a:prstGeom>
        </p:spPr>
        <p:txBody>
          <a:bodyPr lIns="0" tIns="0" rIns="0" bIns="0" rtlCol="0" anchor="t">
            <a:spAutoFit/>
          </a:bodyPr>
          <a:lstStyle/>
          <a:p>
            <a:pPr algn="l">
              <a:lnSpc>
                <a:spcPts val="2812"/>
              </a:lnSpc>
            </a:pPr>
            <a:r>
              <a:rPr lang="en-US" sz="1750">
                <a:solidFill>
                  <a:srgbClr val="384653"/>
                </a:solidFill>
                <a:latin typeface="Montserrat"/>
                <a:ea typeface="Montserrat"/>
                <a:cs typeface="Montserrat"/>
                <a:sym typeface="Montserrat"/>
              </a:rPr>
              <a:t>Hệ thống </a:t>
            </a:r>
            <a:r>
              <a:rPr lang="en-US" sz="1750" err="1">
                <a:solidFill>
                  <a:srgbClr val="384653"/>
                </a:solidFill>
                <a:latin typeface="Montserrat"/>
                <a:ea typeface="Montserrat"/>
                <a:cs typeface="Montserrat"/>
                <a:sym typeface="Montserrat"/>
              </a:rPr>
              <a:t>đã</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được</a:t>
            </a:r>
            <a:r>
              <a:rPr lang="en-US" sz="1750">
                <a:solidFill>
                  <a:srgbClr val="384653"/>
                </a:solidFill>
                <a:latin typeface="Montserrat"/>
                <a:ea typeface="Montserrat"/>
                <a:cs typeface="Montserrat"/>
                <a:sym typeface="Montserrat"/>
              </a:rPr>
              <a:t> kiểm thử </a:t>
            </a:r>
            <a:r>
              <a:rPr lang="en-US" sz="1750" err="1">
                <a:solidFill>
                  <a:srgbClr val="384653"/>
                </a:solidFill>
                <a:latin typeface="Montserrat"/>
                <a:ea typeface="Montserrat"/>
                <a:cs typeface="Montserrat"/>
                <a:sym typeface="Montserrat"/>
              </a:rPr>
              <a:t>và</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chứng</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minh</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hoạt</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động</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ổn</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định</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đảm</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bảo</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tính</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liên</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tục</a:t>
            </a:r>
            <a:r>
              <a:rPr lang="en-US" sz="1750">
                <a:solidFill>
                  <a:srgbClr val="384653"/>
                </a:solidFill>
                <a:latin typeface="Montserrat"/>
                <a:ea typeface="Montserrat"/>
                <a:cs typeface="Montserrat"/>
                <a:sym typeface="Montserrat"/>
              </a:rPr>
              <a:t> của </a:t>
            </a:r>
            <a:r>
              <a:rPr lang="en-US" sz="1750" err="1">
                <a:solidFill>
                  <a:srgbClr val="384653"/>
                </a:solidFill>
                <a:latin typeface="Montserrat"/>
                <a:ea typeface="Montserrat"/>
                <a:cs typeface="Montserrat"/>
                <a:sym typeface="Montserrat"/>
              </a:rPr>
              <a:t>dịch</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vụ</a:t>
            </a:r>
            <a:r>
              <a:rPr lang="en-US" sz="1750">
                <a:solidFill>
                  <a:srgbClr val="384653"/>
                </a:solidFill>
                <a:latin typeface="Montserrat"/>
                <a:ea typeface="Montserrat"/>
                <a:cs typeface="Montserrat"/>
                <a:sym typeface="Montserrat"/>
              </a:rPr>
              <a:t>.</a:t>
            </a:r>
          </a:p>
        </p:txBody>
      </p:sp>
      <p:grpSp>
        <p:nvGrpSpPr>
          <p:cNvPr id="28" name="Group 28"/>
          <p:cNvGrpSpPr/>
          <p:nvPr/>
        </p:nvGrpSpPr>
        <p:grpSpPr>
          <a:xfrm>
            <a:off x="9252947" y="6036764"/>
            <a:ext cx="8129140" cy="2633815"/>
            <a:chOff x="0" y="0"/>
            <a:chExt cx="10838853" cy="3511753"/>
          </a:xfrm>
        </p:grpSpPr>
        <p:sp>
          <p:nvSpPr>
            <p:cNvPr id="29" name="Freeform 29"/>
            <p:cNvSpPr/>
            <p:nvPr/>
          </p:nvSpPr>
          <p:spPr>
            <a:xfrm>
              <a:off x="6350" y="6350"/>
              <a:ext cx="10826242" cy="3499104"/>
            </a:xfrm>
            <a:custGeom>
              <a:avLst/>
              <a:gdLst/>
              <a:ahLst/>
              <a:cxnLst/>
              <a:rect l="l" t="t" r="r" b="b"/>
              <a:pathLst>
                <a:path w="10826242" h="3499104">
                  <a:moveTo>
                    <a:pt x="0" y="455422"/>
                  </a:moveTo>
                  <a:cubicBezTo>
                    <a:pt x="0" y="203835"/>
                    <a:pt x="204343" y="0"/>
                    <a:pt x="456565" y="0"/>
                  </a:cubicBezTo>
                  <a:lnTo>
                    <a:pt x="10369677" y="0"/>
                  </a:lnTo>
                  <a:cubicBezTo>
                    <a:pt x="10621772" y="0"/>
                    <a:pt x="10826242" y="203835"/>
                    <a:pt x="10826242" y="455422"/>
                  </a:cubicBezTo>
                  <a:lnTo>
                    <a:pt x="10826242" y="3043682"/>
                  </a:lnTo>
                  <a:cubicBezTo>
                    <a:pt x="10826242" y="3295142"/>
                    <a:pt x="10621899" y="3499104"/>
                    <a:pt x="10369677" y="3499104"/>
                  </a:cubicBezTo>
                  <a:lnTo>
                    <a:pt x="456565" y="3499104"/>
                  </a:lnTo>
                  <a:cubicBezTo>
                    <a:pt x="204343" y="3499104"/>
                    <a:pt x="0" y="3295142"/>
                    <a:pt x="0" y="3043682"/>
                  </a:cubicBezTo>
                  <a:close/>
                </a:path>
              </a:pathLst>
            </a:custGeom>
            <a:solidFill>
              <a:srgbClr val="D4E9F7"/>
            </a:solidFill>
            <a:ln w="12700">
              <a:solidFill>
                <a:srgbClr val="000000"/>
              </a:solidFill>
            </a:ln>
          </p:spPr>
          <p:txBody>
            <a:bodyPr/>
            <a:lstStyle/>
            <a:p>
              <a:endParaRPr lang="vi-VN"/>
            </a:p>
          </p:txBody>
        </p:sp>
        <p:sp>
          <p:nvSpPr>
            <p:cNvPr id="30" name="Freeform 30"/>
            <p:cNvSpPr/>
            <p:nvPr/>
          </p:nvSpPr>
          <p:spPr>
            <a:xfrm>
              <a:off x="0" y="0"/>
              <a:ext cx="10838942" cy="3511804"/>
            </a:xfrm>
            <a:custGeom>
              <a:avLst/>
              <a:gdLst/>
              <a:ahLst/>
              <a:cxnLst/>
              <a:rect l="l" t="t" r="r" b="b"/>
              <a:pathLst>
                <a:path w="10838942" h="3511804">
                  <a:moveTo>
                    <a:pt x="0" y="461772"/>
                  </a:moveTo>
                  <a:cubicBezTo>
                    <a:pt x="0" y="206756"/>
                    <a:pt x="207264" y="0"/>
                    <a:pt x="462915" y="0"/>
                  </a:cubicBezTo>
                  <a:lnTo>
                    <a:pt x="10376027" y="0"/>
                  </a:lnTo>
                  <a:lnTo>
                    <a:pt x="10376027" y="6350"/>
                  </a:lnTo>
                  <a:lnTo>
                    <a:pt x="10376027" y="0"/>
                  </a:lnTo>
                  <a:cubicBezTo>
                    <a:pt x="10631678" y="0"/>
                    <a:pt x="10838942" y="206756"/>
                    <a:pt x="10838942" y="461772"/>
                  </a:cubicBezTo>
                  <a:lnTo>
                    <a:pt x="10832592" y="461772"/>
                  </a:lnTo>
                  <a:lnTo>
                    <a:pt x="10838942" y="461772"/>
                  </a:lnTo>
                  <a:lnTo>
                    <a:pt x="10838942" y="3050032"/>
                  </a:lnTo>
                  <a:lnTo>
                    <a:pt x="10832592" y="3050032"/>
                  </a:lnTo>
                  <a:lnTo>
                    <a:pt x="10838942" y="3050032"/>
                  </a:lnTo>
                  <a:cubicBezTo>
                    <a:pt x="10838942" y="3305048"/>
                    <a:pt x="10631678" y="3511804"/>
                    <a:pt x="10376027" y="3511804"/>
                  </a:cubicBezTo>
                  <a:lnTo>
                    <a:pt x="10376027" y="3505454"/>
                  </a:lnTo>
                  <a:lnTo>
                    <a:pt x="10376027" y="3511804"/>
                  </a:lnTo>
                  <a:lnTo>
                    <a:pt x="462915" y="3511804"/>
                  </a:lnTo>
                  <a:lnTo>
                    <a:pt x="462915" y="3505454"/>
                  </a:lnTo>
                  <a:lnTo>
                    <a:pt x="462915" y="3511804"/>
                  </a:lnTo>
                  <a:cubicBezTo>
                    <a:pt x="207264" y="3511804"/>
                    <a:pt x="0" y="3305048"/>
                    <a:pt x="0" y="3050032"/>
                  </a:cubicBezTo>
                  <a:lnTo>
                    <a:pt x="0" y="461772"/>
                  </a:lnTo>
                  <a:lnTo>
                    <a:pt x="6350" y="461772"/>
                  </a:lnTo>
                  <a:lnTo>
                    <a:pt x="0" y="461772"/>
                  </a:lnTo>
                  <a:moveTo>
                    <a:pt x="12700" y="461772"/>
                  </a:moveTo>
                  <a:lnTo>
                    <a:pt x="12700" y="3050032"/>
                  </a:lnTo>
                  <a:lnTo>
                    <a:pt x="6350" y="3050032"/>
                  </a:lnTo>
                  <a:lnTo>
                    <a:pt x="12700" y="3050032"/>
                  </a:lnTo>
                  <a:cubicBezTo>
                    <a:pt x="12700" y="3298063"/>
                    <a:pt x="214249" y="3499104"/>
                    <a:pt x="462915" y="3499104"/>
                  </a:cubicBezTo>
                  <a:lnTo>
                    <a:pt x="10376027" y="3499104"/>
                  </a:lnTo>
                  <a:cubicBezTo>
                    <a:pt x="10624693" y="3499104"/>
                    <a:pt x="10826242" y="3298063"/>
                    <a:pt x="10826242" y="3050032"/>
                  </a:cubicBezTo>
                  <a:lnTo>
                    <a:pt x="10826242" y="461772"/>
                  </a:lnTo>
                  <a:cubicBezTo>
                    <a:pt x="10826115" y="213741"/>
                    <a:pt x="10624566" y="12700"/>
                    <a:pt x="10376027" y="12700"/>
                  </a:cubicBezTo>
                  <a:lnTo>
                    <a:pt x="462915" y="12700"/>
                  </a:lnTo>
                  <a:lnTo>
                    <a:pt x="462915" y="6350"/>
                  </a:lnTo>
                  <a:lnTo>
                    <a:pt x="462915" y="12700"/>
                  </a:lnTo>
                  <a:cubicBezTo>
                    <a:pt x="214249" y="12700"/>
                    <a:pt x="12700" y="213741"/>
                    <a:pt x="12700" y="461772"/>
                  </a:cubicBezTo>
                  <a:close/>
                </a:path>
              </a:pathLst>
            </a:custGeom>
            <a:solidFill>
              <a:srgbClr val="BACFDD"/>
            </a:solidFill>
            <a:ln w="12700">
              <a:solidFill>
                <a:srgbClr val="000000"/>
              </a:solidFill>
            </a:ln>
          </p:spPr>
          <p:txBody>
            <a:bodyPr/>
            <a:lstStyle/>
            <a:p>
              <a:endParaRPr lang="vi-VN"/>
            </a:p>
          </p:txBody>
        </p:sp>
      </p:grpSp>
      <p:sp>
        <p:nvSpPr>
          <p:cNvPr id="31" name="Freeform 31" descr="preencoded.png"/>
          <p:cNvSpPr/>
          <p:nvPr/>
        </p:nvSpPr>
        <p:spPr>
          <a:xfrm>
            <a:off x="9494787" y="6278613"/>
            <a:ext cx="682971" cy="682971"/>
          </a:xfrm>
          <a:custGeom>
            <a:avLst/>
            <a:gdLst/>
            <a:ahLst/>
            <a:cxnLst/>
            <a:rect l="l" t="t" r="r" b="b"/>
            <a:pathLst>
              <a:path w="682971" h="682971">
                <a:moveTo>
                  <a:pt x="0" y="0"/>
                </a:moveTo>
                <a:lnTo>
                  <a:pt x="682971" y="0"/>
                </a:lnTo>
                <a:lnTo>
                  <a:pt x="682971" y="682971"/>
                </a:lnTo>
                <a:lnTo>
                  <a:pt x="0" y="682971"/>
                </a:lnTo>
                <a:lnTo>
                  <a:pt x="0" y="0"/>
                </a:lnTo>
                <a:close/>
              </a:path>
            </a:pathLst>
          </a:custGeom>
          <a:blipFill>
            <a:blip r:embed="rId12"/>
            <a:stretch>
              <a:fillRect/>
            </a:stretch>
          </a:blipFill>
        </p:spPr>
        <p:txBody>
          <a:bodyPr/>
          <a:lstStyle/>
          <a:p>
            <a:endParaRPr lang="vi-VN"/>
          </a:p>
        </p:txBody>
      </p:sp>
      <p:sp>
        <p:nvSpPr>
          <p:cNvPr id="32" name="Freeform 32" descr="preencoded.png"/>
          <p:cNvSpPr/>
          <p:nvPr/>
        </p:nvSpPr>
        <p:spPr>
          <a:xfrm>
            <a:off x="9682610" y="6466437"/>
            <a:ext cx="307334" cy="307334"/>
          </a:xfrm>
          <a:custGeom>
            <a:avLst/>
            <a:gdLst/>
            <a:ahLst/>
            <a:cxnLst/>
            <a:rect l="l" t="t" r="r" b="b"/>
            <a:pathLst>
              <a:path w="307334" h="307334">
                <a:moveTo>
                  <a:pt x="0" y="0"/>
                </a:moveTo>
                <a:lnTo>
                  <a:pt x="307334" y="0"/>
                </a:lnTo>
                <a:lnTo>
                  <a:pt x="307334" y="307333"/>
                </a:lnTo>
                <a:lnTo>
                  <a:pt x="0" y="3073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33" name="TextBox 33"/>
          <p:cNvSpPr txBox="1"/>
          <p:nvPr/>
        </p:nvSpPr>
        <p:spPr>
          <a:xfrm>
            <a:off x="9494787" y="7170096"/>
            <a:ext cx="2995908" cy="393497"/>
          </a:xfrm>
          <a:prstGeom prst="rect">
            <a:avLst/>
          </a:prstGeom>
        </p:spPr>
        <p:txBody>
          <a:bodyPr lIns="0" tIns="0" rIns="0" bIns="0" rtlCol="0" anchor="t">
            <a:spAutoFit/>
          </a:bodyPr>
          <a:lstStyle/>
          <a:p>
            <a:pPr algn="l">
              <a:lnSpc>
                <a:spcPts val="2937"/>
              </a:lnSpc>
            </a:pPr>
            <a:r>
              <a:rPr lang="en-US" sz="2312" b="1">
                <a:solidFill>
                  <a:srgbClr val="384653"/>
                </a:solidFill>
                <a:latin typeface="Barlow Bold"/>
                <a:ea typeface="Barlow Bold"/>
                <a:cs typeface="Barlow Bold"/>
                <a:sym typeface="Barlow Bold"/>
              </a:rPr>
              <a:t>Giao diện trực quan</a:t>
            </a:r>
          </a:p>
        </p:txBody>
      </p:sp>
      <p:sp>
        <p:nvSpPr>
          <p:cNvPr id="34" name="TextBox 34"/>
          <p:cNvSpPr txBox="1"/>
          <p:nvPr/>
        </p:nvSpPr>
        <p:spPr>
          <a:xfrm>
            <a:off x="9494787" y="7623867"/>
            <a:ext cx="7645451" cy="804862"/>
          </a:xfrm>
          <a:prstGeom prst="rect">
            <a:avLst/>
          </a:prstGeom>
        </p:spPr>
        <p:txBody>
          <a:bodyPr lIns="0" tIns="0" rIns="0" bIns="0" rtlCol="0" anchor="t">
            <a:spAutoFit/>
          </a:bodyPr>
          <a:lstStyle/>
          <a:p>
            <a:pPr algn="l">
              <a:lnSpc>
                <a:spcPts val="2812"/>
              </a:lnSpc>
            </a:pPr>
            <a:r>
              <a:rPr lang="en-US" sz="1750">
                <a:solidFill>
                  <a:srgbClr val="384653"/>
                </a:solidFill>
                <a:latin typeface="Montserrat"/>
                <a:ea typeface="Montserrat"/>
                <a:cs typeface="Montserrat"/>
                <a:sym typeface="Montserrat"/>
              </a:rPr>
              <a:t>Giao diện người dùng </a:t>
            </a:r>
            <a:r>
              <a:rPr lang="en-US" sz="1750" err="1">
                <a:solidFill>
                  <a:srgbClr val="384653"/>
                </a:solidFill>
                <a:latin typeface="Montserrat"/>
                <a:ea typeface="Montserrat"/>
                <a:cs typeface="Montserrat"/>
                <a:sym typeface="Montserrat"/>
              </a:rPr>
              <a:t>thân</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thiện</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dễ</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sử</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dụng</a:t>
            </a:r>
            <a:r>
              <a:rPr lang="en-US" sz="1750">
                <a:solidFill>
                  <a:srgbClr val="384653"/>
                </a:solidFill>
                <a:latin typeface="Montserrat"/>
                <a:ea typeface="Montserrat"/>
                <a:cs typeface="Montserrat"/>
                <a:sym typeface="Montserrat"/>
              </a:rPr>
              <a:t>, giúp </a:t>
            </a:r>
            <a:r>
              <a:rPr lang="en-US" sz="1750" err="1">
                <a:solidFill>
                  <a:srgbClr val="384653"/>
                </a:solidFill>
                <a:latin typeface="Montserrat"/>
                <a:ea typeface="Montserrat"/>
                <a:cs typeface="Montserrat"/>
                <a:sym typeface="Montserrat"/>
              </a:rPr>
              <a:t>giảm</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thiểu</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thời</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gian</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học</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hỏi</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và</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tăng</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cường</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trải</a:t>
            </a:r>
            <a:r>
              <a:rPr lang="en-US" sz="1750">
                <a:solidFill>
                  <a:srgbClr val="384653"/>
                </a:solidFill>
                <a:latin typeface="Montserrat"/>
                <a:ea typeface="Montserrat"/>
                <a:cs typeface="Montserrat"/>
                <a:sym typeface="Montserrat"/>
              </a:rPr>
              <a:t> </a:t>
            </a:r>
            <a:r>
              <a:rPr lang="en-US" sz="1750" err="1">
                <a:solidFill>
                  <a:srgbClr val="384653"/>
                </a:solidFill>
                <a:latin typeface="Montserrat"/>
                <a:ea typeface="Montserrat"/>
                <a:cs typeface="Montserrat"/>
                <a:sym typeface="Montserrat"/>
              </a:rPr>
              <a:t>nghiệm</a:t>
            </a:r>
            <a:r>
              <a:rPr lang="en-US" sz="1750">
                <a:solidFill>
                  <a:srgbClr val="384653"/>
                </a:solidFill>
                <a:latin typeface="Montserrat"/>
                <a:ea typeface="Montserrat"/>
                <a:cs typeface="Montserrat"/>
                <a:sym typeface="Montserrat"/>
              </a:rPr>
              <a:t>.</a:t>
            </a:r>
          </a:p>
        </p:txBody>
      </p:sp>
      <p:sp>
        <p:nvSpPr>
          <p:cNvPr id="35" name="TextBox 35"/>
          <p:cNvSpPr txBox="1"/>
          <p:nvPr/>
        </p:nvSpPr>
        <p:spPr>
          <a:xfrm>
            <a:off x="910676" y="8845753"/>
            <a:ext cx="16466639" cy="326371"/>
          </a:xfrm>
          <a:prstGeom prst="rect">
            <a:avLst/>
          </a:prstGeom>
        </p:spPr>
        <p:txBody>
          <a:bodyPr lIns="0" tIns="0" rIns="0" bIns="0" rtlCol="0" anchor="t">
            <a:spAutoFit/>
          </a:bodyPr>
          <a:lstStyle/>
          <a:p>
            <a:pPr algn="l">
              <a:lnSpc>
                <a:spcPts val="2812"/>
              </a:lnSpc>
            </a:pPr>
            <a:r>
              <a:rPr lang="en-US" err="1">
                <a:solidFill>
                  <a:srgbClr val="384653"/>
                </a:solidFill>
                <a:latin typeface="Montserrat"/>
                <a:ea typeface="Montserrat"/>
                <a:cs typeface="Montserrat"/>
                <a:sym typeface="Montserrat"/>
              </a:rPr>
              <a:t>Những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kết</a:t>
            </a:r>
            <a:r>
              <a:rPr lang="en-US">
                <a:solidFill>
                  <a:srgbClr val="384653"/>
                </a:solidFill>
                <a:latin typeface="Montserrat"/>
                <a:ea typeface="Montserrat"/>
                <a:cs typeface="Montserrat"/>
                <a:sym typeface="Montserrat"/>
              </a:rPr>
              <a:t> quả </a:t>
            </a:r>
            <a:r>
              <a:rPr lang="en-US" err="1">
                <a:solidFill>
                  <a:srgbClr val="384653"/>
                </a:solidFill>
                <a:latin typeface="Montserrat"/>
                <a:ea typeface="Montserrat"/>
                <a:cs typeface="Montserrat"/>
                <a:sym typeface="Montserrat"/>
              </a:rPr>
              <a:t>này</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là</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minh</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chứng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cho</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sự</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nỗ</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lực</a:t>
            </a:r>
            <a:r>
              <a:rPr lang="en-US">
                <a:solidFill>
                  <a:srgbClr val="384653"/>
                </a:solidFill>
                <a:latin typeface="Montserrat"/>
                <a:ea typeface="Montserrat"/>
                <a:cs typeface="Montserrat"/>
                <a:sym typeface="Montserrat"/>
              </a:rPr>
              <a:t> của </a:t>
            </a:r>
            <a:r>
              <a:rPr lang="en-US" err="1">
                <a:solidFill>
                  <a:srgbClr val="384653"/>
                </a:solidFill>
                <a:latin typeface="Montserrat"/>
                <a:ea typeface="Montserrat"/>
                <a:cs typeface="Montserrat"/>
                <a:sym typeface="Montserrat"/>
              </a:rPr>
              <a:t>đội</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ngũ</a:t>
            </a:r>
            <a:r>
              <a:rPr lang="en-US">
                <a:solidFill>
                  <a:srgbClr val="384653"/>
                </a:solidFill>
                <a:latin typeface="Montserrat"/>
                <a:ea typeface="Montserrat"/>
                <a:cs typeface="Montserrat"/>
                <a:sym typeface="Montserrat"/>
              </a:rPr>
              <a:t> phát triển </a:t>
            </a:r>
            <a:r>
              <a:rPr lang="en-US" err="1">
                <a:solidFill>
                  <a:srgbClr val="384653"/>
                </a:solidFill>
                <a:latin typeface="Montserrat"/>
                <a:ea typeface="Montserrat"/>
                <a:cs typeface="Montserrat"/>
                <a:sym typeface="Montserrat"/>
              </a:rPr>
              <a:t>và</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là</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nền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tảng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vững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chắc</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cho</a:t>
            </a:r>
            <a:r>
              <a:rPr lang="en-US">
                <a:solidFill>
                  <a:srgbClr val="384653"/>
                </a:solidFill>
                <a:latin typeface="Montserrat"/>
                <a:ea typeface="Montserrat"/>
                <a:cs typeface="Montserrat"/>
                <a:sym typeface="Montserrat"/>
              </a:rPr>
              <a:t> các </a:t>
            </a:r>
            <a:r>
              <a:rPr lang="en-US" err="1">
                <a:solidFill>
                  <a:srgbClr val="384653"/>
                </a:solidFill>
                <a:latin typeface="Montserrat"/>
                <a:ea typeface="Montserrat"/>
                <a:cs typeface="Montserrat"/>
                <a:sym typeface="Montserrat"/>
              </a:rPr>
              <a:t>bước</a:t>
            </a:r>
            <a:r>
              <a:rPr lang="en-US">
                <a:solidFill>
                  <a:srgbClr val="384653"/>
                </a:solidFill>
                <a:latin typeface="Montserrat"/>
                <a:ea typeface="Montserrat"/>
                <a:cs typeface="Montserrat"/>
                <a:sym typeface="Montserrat"/>
              </a:rPr>
              <a:t> phát triển </a:t>
            </a:r>
            <a:r>
              <a:rPr lang="en-US" err="1">
                <a:solidFill>
                  <a:srgbClr val="384653"/>
                </a:solidFill>
                <a:latin typeface="Montserrat"/>
                <a:ea typeface="Montserrat"/>
                <a:cs typeface="Montserrat"/>
                <a:sym typeface="Montserrat"/>
              </a:rPr>
              <a:t>tiếp</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theo.</a:t>
            </a:r>
            <a:endParaRPr lang="en-US">
              <a:solidFill>
                <a:srgbClr val="384653"/>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631748"/>
            <a:ext cx="9453115" cy="817512"/>
          </a:xfrm>
          <a:prstGeom prst="rect">
            <a:avLst/>
          </a:prstGeom>
        </p:spPr>
        <p:txBody>
          <a:bodyPr lIns="0" tIns="0" rIns="0" bIns="0" rtlCol="0" anchor="t">
            <a:spAutoFit/>
          </a:bodyPr>
          <a:lstStyle/>
          <a:p>
            <a:pPr algn="l">
              <a:lnSpc>
                <a:spcPts val="6125"/>
              </a:lnSpc>
            </a:pPr>
            <a:r>
              <a:rPr lang="en-US" sz="4875" b="1" err="1">
                <a:solidFill>
                  <a:srgbClr val="2E3C4E"/>
                </a:solidFill>
                <a:latin typeface="Barlow Bold"/>
                <a:ea typeface="Barlow Bold"/>
                <a:cs typeface="Barlow Bold"/>
                <a:sym typeface="Barlow Bold"/>
              </a:rPr>
              <a:t>Hạn</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chế</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Những</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điểm</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cần</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cải</a:t>
            </a:r>
            <a:r>
              <a:rPr lang="en-US" sz="4875" b="1">
                <a:solidFill>
                  <a:srgbClr val="2E3C4E"/>
                </a:solidFill>
                <a:latin typeface="Barlow Bold"/>
                <a:ea typeface="Barlow Bold"/>
                <a:cs typeface="Barlow Bold"/>
                <a:sym typeface="Barlow Bold"/>
              </a:rPr>
              <a:t> </a:t>
            </a:r>
            <a:r>
              <a:rPr lang="en-US" sz="4875" b="1" err="1">
                <a:solidFill>
                  <a:srgbClr val="2E3C4E"/>
                </a:solidFill>
                <a:latin typeface="Barlow Bold"/>
                <a:ea typeface="Barlow Bold"/>
                <a:cs typeface="Barlow Bold"/>
                <a:sym typeface="Barlow Bold"/>
              </a:rPr>
              <a:t>thiện</a:t>
            </a:r>
            <a:endParaRPr lang="en-US" sz="4875" b="1">
              <a:solidFill>
                <a:srgbClr val="2E3C4E"/>
              </a:solidFill>
              <a:latin typeface="Barlow Bold"/>
              <a:ea typeface="Barlow Bold"/>
              <a:cs typeface="Barlow Bold"/>
              <a:sym typeface="Barlow Bold"/>
            </a:endParaRPr>
          </a:p>
        </p:txBody>
      </p:sp>
      <p:sp>
        <p:nvSpPr>
          <p:cNvPr id="6" name="TextBox 6"/>
          <p:cNvSpPr txBox="1"/>
          <p:nvPr/>
        </p:nvSpPr>
        <p:spPr>
          <a:xfrm>
            <a:off x="947890" y="3638702"/>
            <a:ext cx="16392230" cy="834333"/>
          </a:xfrm>
          <a:prstGeom prst="rect">
            <a:avLst/>
          </a:prstGeom>
        </p:spPr>
        <p:txBody>
          <a:bodyPr lIns="0" tIns="0" rIns="0" bIns="0" rtlCol="0" anchor="t">
            <a:spAutoFit/>
          </a:bodyPr>
          <a:lstStyle/>
          <a:p>
            <a:pPr algn="l">
              <a:lnSpc>
                <a:spcPts val="2937"/>
              </a:lnSpc>
            </a:pPr>
            <a:r>
              <a:rPr lang="en-US" sz="1812" err="1">
                <a:solidFill>
                  <a:srgbClr val="384653"/>
                </a:solidFill>
                <a:latin typeface="Montserrat"/>
                <a:ea typeface="Montserrat"/>
                <a:cs typeface="Montserrat"/>
                <a:sym typeface="Montserrat"/>
              </a:rPr>
              <a:t>Mặc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dù</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đã</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đạt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được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những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thành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công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nhất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định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dự</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vẫn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còn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một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số</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chế</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cần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được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khắc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phục</a:t>
            </a:r>
            <a:r>
              <a:rPr lang="en-US" sz="1812">
                <a:solidFill>
                  <a:srgbClr val="384653"/>
                </a:solidFill>
                <a:latin typeface="Montserrat"/>
                <a:ea typeface="Montserrat"/>
                <a:cs typeface="Montserrat"/>
                <a:sym typeface="Montserrat"/>
              </a:rPr>
              <a:t> trong các </a:t>
            </a:r>
            <a:r>
              <a:rPr lang="en-US" sz="1812" err="1">
                <a:solidFill>
                  <a:srgbClr val="384653"/>
                </a:solidFill>
                <a:latin typeface="Montserrat"/>
                <a:ea typeface="Montserrat"/>
                <a:cs typeface="Montserrat"/>
                <a:sym typeface="Montserrat"/>
              </a:rPr>
              <a:t>giai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đoạn</a:t>
            </a:r>
            <a:r>
              <a:rPr lang="en-US" sz="1812">
                <a:solidFill>
                  <a:srgbClr val="384653"/>
                </a:solidFill>
                <a:latin typeface="Montserrat"/>
                <a:ea typeface="Montserrat"/>
                <a:cs typeface="Montserrat"/>
                <a:sym typeface="Montserrat"/>
              </a:rPr>
              <a:t> phát triển </a:t>
            </a:r>
            <a:r>
              <a:rPr lang="en-US" sz="1812" err="1">
                <a:solidFill>
                  <a:srgbClr val="384653"/>
                </a:solidFill>
                <a:latin typeface="Montserrat"/>
                <a:ea typeface="Montserrat"/>
                <a:cs typeface="Montserrat"/>
                <a:sym typeface="Montserrat"/>
              </a:rPr>
              <a:t>tiếp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theo.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Việc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nhận</a:t>
            </a:r>
            <a:r>
              <a:rPr lang="en-US" sz="1812">
                <a:solidFill>
                  <a:srgbClr val="384653"/>
                </a:solidFill>
                <a:latin typeface="Montserrat"/>
                <a:ea typeface="Montserrat"/>
                <a:cs typeface="Montserrat"/>
                <a:sym typeface="Montserrat"/>
              </a:rPr>
              <a:t> diện </a:t>
            </a:r>
            <a:r>
              <a:rPr lang="en-US" sz="1812" err="1">
                <a:solidFill>
                  <a:srgbClr val="384653"/>
                </a:solidFill>
                <a:latin typeface="Montserrat"/>
                <a:ea typeface="Montserrat"/>
                <a:cs typeface="Montserrat"/>
                <a:sym typeface="Montserrat"/>
              </a:rPr>
              <a:t>rõ</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ràng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những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điểm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này</a:t>
            </a:r>
            <a:r>
              <a:rPr lang="en-US" sz="1812">
                <a:solidFill>
                  <a:srgbClr val="384653"/>
                </a:solidFill>
                <a:latin typeface="Montserrat"/>
                <a:ea typeface="Montserrat"/>
                <a:cs typeface="Montserrat"/>
                <a:sym typeface="Montserrat"/>
              </a:rPr>
              <a:t> giúp </a:t>
            </a:r>
            <a:r>
              <a:rPr lang="en-US" sz="1812" err="1">
                <a:solidFill>
                  <a:srgbClr val="384653"/>
                </a:solidFill>
                <a:latin typeface="Montserrat"/>
                <a:ea typeface="Montserrat"/>
                <a:cs typeface="Montserrat"/>
                <a:sym typeface="Montserrat"/>
              </a:rPr>
              <a:t>chúng</a:t>
            </a:r>
            <a:r>
              <a:rPr lang="en-US" sz="1812">
                <a:solidFill>
                  <a:srgbClr val="384653"/>
                </a:solidFill>
                <a:latin typeface="Montserrat"/>
                <a:ea typeface="Montserrat"/>
                <a:cs typeface="Montserrat"/>
                <a:sym typeface="Montserrat"/>
              </a:rPr>
              <a:t> ta </a:t>
            </a:r>
            <a:r>
              <a:rPr lang="en-US" sz="1812" err="1">
                <a:solidFill>
                  <a:srgbClr val="384653"/>
                </a:solidFill>
                <a:latin typeface="Montserrat"/>
                <a:ea typeface="Montserrat"/>
                <a:cs typeface="Montserrat"/>
                <a:sym typeface="Montserrat"/>
              </a:rPr>
              <a:t>có</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cái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nhìn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toàn</a:t>
            </a:r>
            <a:r>
              <a:rPr lang="en-US" sz="1812">
                <a:solidFill>
                  <a:srgbClr val="384653"/>
                </a:solidFill>
                <a:latin typeface="Montserrat"/>
                <a:ea typeface="Montserrat"/>
                <a:cs typeface="Montserrat"/>
                <a:sym typeface="Montserrat"/>
              </a:rPr>
              <a:t> diện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lập</a:t>
            </a:r>
            <a:r>
              <a:rPr lang="en-US" sz="1812">
                <a:solidFill>
                  <a:srgbClr val="384653"/>
                </a:solidFill>
                <a:latin typeface="Montserrat"/>
                <a:ea typeface="Montserrat"/>
                <a:cs typeface="Montserrat"/>
                <a:sym typeface="Montserrat"/>
              </a:rPr>
              <a:t> kế </a:t>
            </a:r>
            <a:r>
              <a:rPr lang="en-US" sz="1812" err="1">
                <a:solidFill>
                  <a:srgbClr val="384653"/>
                </a:solidFill>
                <a:latin typeface="Montserrat"/>
                <a:ea typeface="Montserrat"/>
                <a:cs typeface="Montserrat"/>
                <a:sym typeface="Montserrat"/>
              </a:rPr>
              <a:t>hoạch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cải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tiến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hiệu</a:t>
            </a:r>
            <a:r>
              <a:rPr lang="en-US" sz="1812">
                <a:solidFill>
                  <a:srgbClr val="384653"/>
                </a:solidFill>
                <a:latin typeface="Montserrat"/>
                <a:ea typeface="Montserrat"/>
                <a:cs typeface="Montserrat"/>
                <a:sym typeface="Montserrat"/>
              </a:rPr>
              <a:t> quả.</a:t>
            </a:r>
          </a:p>
        </p:txBody>
      </p:sp>
      <p:sp>
        <p:nvSpPr>
          <p:cNvPr id="7" name="TextBox 7"/>
          <p:cNvSpPr txBox="1"/>
          <p:nvPr/>
        </p:nvSpPr>
        <p:spPr>
          <a:xfrm>
            <a:off x="947890" y="4663383"/>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err="1">
                <a:solidFill>
                  <a:srgbClr val="063E5F"/>
                </a:solidFill>
                <a:latin typeface="Montserrat Bold"/>
                <a:ea typeface="Montserrat Bold"/>
                <a:cs typeface="Montserrat Bold"/>
                <a:sym typeface="Montserrat Bold"/>
              </a:rPr>
              <a:t>Chưa</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tối</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ưu</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cho</a:t>
            </a:r>
            <a:r>
              <a:rPr lang="en-US" sz="1812" b="1">
                <a:solidFill>
                  <a:srgbClr val="063E5F"/>
                </a:solidFill>
                <a:latin typeface="Montserrat Bold"/>
                <a:ea typeface="Montserrat Bold"/>
                <a:cs typeface="Montserrat Bold"/>
                <a:sym typeface="Montserrat Bold"/>
              </a:rPr>
              <a:t> thiết </a:t>
            </a:r>
            <a:r>
              <a:rPr lang="en-US" sz="1812" b="1" err="1">
                <a:solidFill>
                  <a:srgbClr val="063E5F"/>
                </a:solidFill>
                <a:latin typeface="Montserrat Bold"/>
                <a:ea typeface="Montserrat Bold"/>
                <a:cs typeface="Montserrat Bold"/>
                <a:sym typeface="Montserrat Bold"/>
              </a:rPr>
              <a:t>bị</a:t>
            </a:r>
            <a:r>
              <a:rPr lang="en-US" sz="1812" b="1">
                <a:solidFill>
                  <a:srgbClr val="063E5F"/>
                </a:solidFill>
                <a:latin typeface="Montserrat Bold"/>
                <a:ea typeface="Montserrat Bold"/>
                <a:cs typeface="Montserrat Bold"/>
                <a:sym typeface="Montserrat Bold"/>
              </a:rPr>
              <a:t> di </a:t>
            </a:r>
            <a:r>
              <a:rPr lang="en-US" sz="1812" b="1" err="1">
                <a:solidFill>
                  <a:srgbClr val="063E5F"/>
                </a:solidFill>
                <a:latin typeface="Montserrat Bold"/>
                <a:ea typeface="Montserrat Bold"/>
                <a:cs typeface="Montserrat Bold"/>
                <a:sym typeface="Montserrat Bold"/>
              </a:rPr>
              <a:t>động</a:t>
            </a:r>
            <a:r>
              <a:rPr lang="en-US" sz="1812">
                <a:solidFill>
                  <a:srgbClr val="384653"/>
                </a:solidFill>
                <a:latin typeface="Montserrat"/>
                <a:ea typeface="Montserrat"/>
                <a:cs typeface="Montserrat"/>
                <a:sym typeface="Montserrat"/>
              </a:rPr>
              <a:t> Giao diện hiện </a:t>
            </a:r>
            <a:r>
              <a:rPr lang="en-US" sz="1812" err="1">
                <a:solidFill>
                  <a:srgbClr val="384653"/>
                </a:solidFill>
                <a:latin typeface="Montserrat"/>
                <a:ea typeface="Montserrat"/>
                <a:cs typeface="Montserrat"/>
                <a:sym typeface="Montserrat"/>
              </a:rPr>
              <a:t>tại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chưa</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hoàn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toàn</a:t>
            </a:r>
            <a:r>
              <a:rPr lang="en-US" sz="1812">
                <a:solidFill>
                  <a:srgbClr val="384653"/>
                </a:solidFill>
                <a:latin typeface="Montserrat"/>
                <a:ea typeface="Montserrat"/>
                <a:cs typeface="Montserrat"/>
                <a:sym typeface="Montserrat"/>
              </a:rPr>
              <a:t> responsive </a:t>
            </a:r>
            <a:r>
              <a:rPr lang="en-US" sz="1812" err="1">
                <a:solidFill>
                  <a:srgbClr val="384653"/>
                </a:solidFill>
                <a:latin typeface="Montserrat"/>
                <a:ea typeface="Montserrat"/>
                <a:cs typeface="Montserrat"/>
                <a:sym typeface="Montserrat"/>
              </a:rPr>
              <a:t>hoặc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chưa</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có</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ứng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dụng</a:t>
            </a:r>
            <a:r>
              <a:rPr lang="en-US" sz="1812">
                <a:solidFill>
                  <a:srgbClr val="384653"/>
                </a:solidFill>
                <a:latin typeface="Montserrat"/>
                <a:ea typeface="Montserrat"/>
                <a:cs typeface="Montserrat"/>
                <a:sym typeface="Montserrat"/>
              </a:rPr>
              <a:t> di </a:t>
            </a:r>
            <a:r>
              <a:rPr lang="en-US" sz="1812" err="1">
                <a:solidFill>
                  <a:srgbClr val="384653"/>
                </a:solidFill>
                <a:latin typeface="Montserrat"/>
                <a:ea typeface="Montserrat"/>
                <a:cs typeface="Montserrat"/>
                <a:sym typeface="Montserrat"/>
              </a:rPr>
              <a:t>động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riêng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giảm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trải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nghiệm</a:t>
            </a:r>
            <a:r>
              <a:rPr lang="en-US" sz="1812">
                <a:solidFill>
                  <a:srgbClr val="384653"/>
                </a:solidFill>
                <a:latin typeface="Montserrat"/>
                <a:ea typeface="Montserrat"/>
                <a:cs typeface="Montserrat"/>
                <a:sym typeface="Montserrat"/>
              </a:rPr>
              <a:t> người dùng </a:t>
            </a:r>
            <a:r>
              <a:rPr lang="en-US" sz="1812" err="1">
                <a:solidFill>
                  <a:srgbClr val="384653"/>
                </a:solidFill>
                <a:latin typeface="Montserrat"/>
                <a:ea typeface="Montserrat"/>
                <a:cs typeface="Montserrat"/>
                <a:sym typeface="Montserrat"/>
              </a:rPr>
              <a:t>trên</a:t>
            </a:r>
            <a:r>
              <a:rPr lang="en-US" sz="1812">
                <a:solidFill>
                  <a:srgbClr val="384653"/>
                </a:solidFill>
                <a:latin typeface="Montserrat"/>
                <a:ea typeface="Montserrat"/>
                <a:cs typeface="Montserrat"/>
                <a:sym typeface="Montserrat"/>
              </a:rPr>
              <a:t> smartphone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tablet.</a:t>
            </a:r>
          </a:p>
        </p:txBody>
      </p:sp>
      <p:sp>
        <p:nvSpPr>
          <p:cNvPr id="8" name="TextBox 8"/>
          <p:cNvSpPr txBox="1"/>
          <p:nvPr/>
        </p:nvSpPr>
        <p:spPr>
          <a:xfrm>
            <a:off x="947890" y="5504412"/>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err="1">
                <a:solidFill>
                  <a:srgbClr val="063E5F"/>
                </a:solidFill>
                <a:latin typeface="Montserrat Bold"/>
                <a:ea typeface="Montserrat Bold"/>
                <a:cs typeface="Montserrat Bold"/>
                <a:sym typeface="Montserrat Bold"/>
              </a:rPr>
              <a:t>Chưa</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tích</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hợp</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thanh</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toán</a:t>
            </a:r>
            <a:r>
              <a:rPr lang="en-US" sz="1812" b="1">
                <a:solidFill>
                  <a:srgbClr val="063E5F"/>
                </a:solidFill>
                <a:latin typeface="Montserrat Bold"/>
                <a:ea typeface="Montserrat Bold"/>
                <a:cs typeface="Montserrat Bold"/>
                <a:sym typeface="Montserrat Bold"/>
              </a:rPr>
              <a:t> thực </a:t>
            </a:r>
            <a:r>
              <a:rPr lang="en-US" sz="1812" b="1" err="1">
                <a:solidFill>
                  <a:srgbClr val="063E5F"/>
                </a:solidFill>
                <a:latin typeface="Montserrat Bold"/>
                <a:ea typeface="Montserrat Bold"/>
                <a:cs typeface="Montserrat Bold"/>
                <a:sym typeface="Montserrat Bold"/>
              </a:rPr>
              <a:t>tế</a:t>
            </a:r>
            <a:r>
              <a:rPr lang="en-US" sz="1812">
                <a:solidFill>
                  <a:srgbClr val="384653"/>
                </a:solidFill>
                <a:latin typeface="Montserrat"/>
                <a:ea typeface="Montserrat"/>
                <a:cs typeface="Montserrat"/>
                <a:sym typeface="Montserrat"/>
              </a:rPr>
              <a:t> Hệ thống </a:t>
            </a:r>
            <a:r>
              <a:rPr lang="en-US" sz="1812" err="1">
                <a:solidFill>
                  <a:srgbClr val="384653"/>
                </a:solidFill>
                <a:latin typeface="Montserrat"/>
                <a:ea typeface="Montserrat"/>
                <a:cs typeface="Montserrat"/>
                <a:sym typeface="Montserrat"/>
              </a:rPr>
              <a:t>chưa</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tích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hợp</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cổng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thanh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toán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trực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tuyến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như</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ví</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điện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tử</a:t>
            </a:r>
            <a:r>
              <a:rPr lang="en-US" sz="1812">
                <a:solidFill>
                  <a:srgbClr val="384653"/>
                </a:solidFill>
                <a:latin typeface="Montserrat"/>
                <a:ea typeface="Montserrat"/>
                <a:cs typeface="Montserrat"/>
                <a:sym typeface="Montserrat"/>
              </a:rPr>
              <a:t> hay </a:t>
            </a:r>
            <a:r>
              <a:rPr lang="en-US" sz="1812" err="1">
                <a:solidFill>
                  <a:srgbClr val="384653"/>
                </a:solidFill>
                <a:latin typeface="Montserrat"/>
                <a:ea typeface="Montserrat"/>
                <a:cs typeface="Montserrat"/>
                <a:sym typeface="Montserrat"/>
              </a:rPr>
              <a:t>ngân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hàng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yêu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cầu</a:t>
            </a:r>
            <a:r>
              <a:rPr lang="en-US" sz="1812">
                <a:solidFill>
                  <a:srgbClr val="384653"/>
                </a:solidFill>
                <a:latin typeface="Montserrat"/>
                <a:ea typeface="Montserrat"/>
                <a:cs typeface="Montserrat"/>
                <a:sym typeface="Montserrat"/>
              </a:rPr>
              <a:t> người dùng </a:t>
            </a:r>
            <a:r>
              <a:rPr lang="en-US" sz="1812" err="1">
                <a:solidFill>
                  <a:srgbClr val="384653"/>
                </a:solidFill>
                <a:latin typeface="Montserrat"/>
                <a:ea typeface="Montserrat"/>
                <a:cs typeface="Montserrat"/>
                <a:sym typeface="Montserrat"/>
              </a:rPr>
              <a:t>thanh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toán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thủ</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công</a:t>
            </a:r>
            <a:r>
              <a:rPr lang="en-US" sz="1812">
                <a:solidFill>
                  <a:srgbClr val="384653"/>
                </a:solidFill>
                <a:latin typeface="Montserrat"/>
                <a:ea typeface="Montserrat"/>
                <a:cs typeface="Montserrat"/>
                <a:sym typeface="Montserrat"/>
              </a:rPr>
              <a:t>.</a:t>
            </a:r>
          </a:p>
        </p:txBody>
      </p:sp>
      <p:sp>
        <p:nvSpPr>
          <p:cNvPr id="9" name="TextBox 9"/>
          <p:cNvSpPr txBox="1"/>
          <p:nvPr/>
        </p:nvSpPr>
        <p:spPr>
          <a:xfrm>
            <a:off x="947890" y="6345441"/>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err="1">
                <a:solidFill>
                  <a:srgbClr val="063E5F"/>
                </a:solidFill>
                <a:latin typeface="Montserrat Bold"/>
                <a:ea typeface="Montserrat Bold"/>
                <a:cs typeface="Montserrat Bold"/>
                <a:sym typeface="Montserrat Bold"/>
              </a:rPr>
              <a:t>Chưa</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có</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báo</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cáo</a:t>
            </a:r>
            <a:r>
              <a:rPr lang="en-US" sz="1812" b="1">
                <a:solidFill>
                  <a:srgbClr val="063E5F"/>
                </a:solidFill>
                <a:latin typeface="Montserrat Bold"/>
                <a:ea typeface="Montserrat Bold"/>
                <a:cs typeface="Montserrat Bold"/>
                <a:sym typeface="Montserrat Bold"/>
              </a:rPr>
              <a:t> thống </a:t>
            </a:r>
            <a:r>
              <a:rPr lang="en-US" sz="1812" b="1" err="1">
                <a:solidFill>
                  <a:srgbClr val="063E5F"/>
                </a:solidFill>
                <a:latin typeface="Montserrat Bold"/>
                <a:ea typeface="Montserrat Bold"/>
                <a:cs typeface="Montserrat Bold"/>
                <a:sym typeface="Montserrat Bold"/>
              </a:rPr>
              <a:t>kê</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nâng</a:t>
            </a:r>
            <a:r>
              <a:rPr lang="en-US" sz="1812" b="1">
                <a:solidFill>
                  <a:srgbClr val="063E5F"/>
                </a:solidFill>
                <a:latin typeface="Montserrat Bold"/>
                <a:ea typeface="Montserrat Bold"/>
                <a:cs typeface="Montserrat Bold"/>
                <a:sym typeface="Montserrat Bold"/>
              </a:rPr>
              <a:t> </a:t>
            </a:r>
            <a:r>
              <a:rPr lang="en-US" sz="1812" b="1" err="1">
                <a:solidFill>
                  <a:srgbClr val="063E5F"/>
                </a:solidFill>
                <a:latin typeface="Montserrat Bold"/>
                <a:ea typeface="Montserrat Bold"/>
                <a:cs typeface="Montserrat Bold"/>
                <a:sym typeface="Montserrat Bold"/>
              </a:rPr>
              <a:t>cao</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tính</a:t>
            </a:r>
            <a:r>
              <a:rPr lang="en-US" sz="1812">
                <a:solidFill>
                  <a:srgbClr val="384653"/>
                </a:solidFill>
                <a:latin typeface="Montserrat"/>
                <a:ea typeface="Montserrat"/>
                <a:cs typeface="Montserrat"/>
                <a:sym typeface="Montserrat"/>
              </a:rPr>
              <a:t> năng </a:t>
            </a:r>
            <a:r>
              <a:rPr lang="en-US" sz="1812" err="1">
                <a:solidFill>
                  <a:srgbClr val="384653"/>
                </a:solidFill>
                <a:latin typeface="Montserrat"/>
                <a:ea typeface="Montserrat"/>
                <a:cs typeface="Montserrat"/>
                <a:sym typeface="Montserrat"/>
              </a:rPr>
              <a:t>báo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cáo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phân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tích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dữ</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liệu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còn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chế</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chưa</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cung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cấp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cái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nhìn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sắc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về</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doanh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tần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suất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đặt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sân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hoặc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hành</a:t>
            </a:r>
            <a:r>
              <a:rPr lang="en-US" sz="1812">
                <a:solidFill>
                  <a:srgbClr val="384653"/>
                </a:solidFill>
                <a:latin typeface="Montserrat"/>
                <a:ea typeface="Montserrat"/>
                <a:cs typeface="Montserrat"/>
                <a:sym typeface="Montserrat"/>
              </a:rPr>
              <a:t> vi người dùng.</a:t>
            </a:r>
          </a:p>
        </p:txBody>
      </p:sp>
      <p:sp>
        <p:nvSpPr>
          <p:cNvPr id="10" name="TextBox 10"/>
          <p:cNvSpPr txBox="1"/>
          <p:nvPr/>
        </p:nvSpPr>
        <p:spPr>
          <a:xfrm>
            <a:off x="947890" y="7370121"/>
            <a:ext cx="16392230" cy="350837"/>
          </a:xfrm>
          <a:prstGeom prst="rect">
            <a:avLst/>
          </a:prstGeom>
        </p:spPr>
        <p:txBody>
          <a:bodyPr lIns="0" tIns="0" rIns="0" bIns="0" rtlCol="0" anchor="t">
            <a:spAutoFit/>
          </a:bodyPr>
          <a:lstStyle/>
          <a:p>
            <a:pPr algn="l">
              <a:lnSpc>
                <a:spcPts val="2937"/>
              </a:lnSpc>
            </a:pPr>
            <a:r>
              <a:rPr lang="en-US" sz="1812" err="1">
                <a:solidFill>
                  <a:srgbClr val="384653"/>
                </a:solidFill>
                <a:latin typeface="Montserrat"/>
                <a:ea typeface="Montserrat"/>
                <a:cs typeface="Montserrat"/>
                <a:sym typeface="Montserrat"/>
              </a:rPr>
              <a:t>Những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chế</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này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sẽ</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trọng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tâm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cho</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phiên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bản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cập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nhật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nâng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cấp</a:t>
            </a:r>
            <a:r>
              <a:rPr lang="en-US" sz="1812">
                <a:solidFill>
                  <a:srgbClr val="384653"/>
                </a:solidFill>
                <a:latin typeface="Montserrat"/>
                <a:ea typeface="Montserrat"/>
                <a:cs typeface="Montserrat"/>
                <a:sym typeface="Montserrat"/>
              </a:rPr>
              <a:t> trong </a:t>
            </a:r>
            <a:r>
              <a:rPr lang="en-US" sz="1812" err="1">
                <a:solidFill>
                  <a:srgbClr val="384653"/>
                </a:solidFill>
                <a:latin typeface="Montserrat"/>
                <a:ea typeface="Montserrat"/>
                <a:cs typeface="Montserrat"/>
                <a:sym typeface="Montserrat"/>
              </a:rPr>
              <a:t>tương</a:t>
            </a:r>
            <a:r>
              <a:rPr lang="en-US" sz="1812">
                <a:solidFill>
                  <a:srgbClr val="384653"/>
                </a:solidFill>
                <a:latin typeface="Montserrat"/>
                <a:ea typeface="Montserrat"/>
                <a:cs typeface="Montserrat"/>
                <a:sym typeface="Montserrat"/>
              </a:rPr>
              <a:t> lai, </a:t>
            </a:r>
            <a:r>
              <a:rPr lang="en-US" sz="1812" err="1">
                <a:solidFill>
                  <a:srgbClr val="384653"/>
                </a:solidFill>
                <a:latin typeface="Montserrat"/>
                <a:ea typeface="Montserrat"/>
                <a:cs typeface="Montserrat"/>
                <a:sym typeface="Montserrat"/>
              </a:rPr>
              <a:t>nhằm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hoàn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thiện</a:t>
            </a:r>
            <a:r>
              <a:rPr lang="en-US" sz="1812">
                <a:solidFill>
                  <a:srgbClr val="384653"/>
                </a:solidFill>
                <a:latin typeface="Montserrat"/>
                <a:ea typeface="Montserrat"/>
                <a:cs typeface="Montserrat"/>
                <a:sym typeface="Montserrat"/>
              </a:rPr>
              <a:t> hệ thống.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sp>
        <p:nvSpPr>
          <p:cNvPr id="4" name="Freeform 4"/>
          <p:cNvSpPr/>
          <p:nvPr/>
        </p:nvSpPr>
        <p:spPr>
          <a:xfrm>
            <a:off x="-76" y="-23352"/>
            <a:ext cx="18288000" cy="10287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sp>
        <p:nvSpPr>
          <p:cNvPr id="5" name="TextBox 5"/>
          <p:cNvSpPr txBox="1"/>
          <p:nvPr/>
        </p:nvSpPr>
        <p:spPr>
          <a:xfrm>
            <a:off x="947890" y="1339301"/>
            <a:ext cx="5910110" cy="768095"/>
          </a:xfrm>
          <a:prstGeom prst="rect">
            <a:avLst/>
          </a:prstGeom>
        </p:spPr>
        <p:txBody>
          <a:bodyPr wrap="square" lIns="0" tIns="0" rIns="0" bIns="0" rtlCol="0" anchor="t">
            <a:spAutoFit/>
          </a:bodyPr>
          <a:lstStyle/>
          <a:p>
            <a:pPr>
              <a:lnSpc>
                <a:spcPts val="6376"/>
              </a:lnSpc>
            </a:pPr>
            <a:r>
              <a:rPr lang="en-US" sz="5074" b="1">
                <a:solidFill>
                  <a:srgbClr val="2E3C4E"/>
                </a:solidFill>
                <a:latin typeface="Times New Roman" panose="02020603050405020304" pitchFamily="18" charset="0"/>
                <a:ea typeface="Barlow Bold"/>
                <a:cs typeface="Times New Roman" panose="02020603050405020304" pitchFamily="18" charset="0"/>
                <a:sym typeface="Barlow Bold"/>
              </a:rPr>
              <a:t>Lý do </a:t>
            </a:r>
            <a:r>
              <a:rPr lang="en-US" sz="5074" b="1" err="1">
                <a:solidFill>
                  <a:srgbClr val="2E3C4E"/>
                </a:solidFill>
                <a:latin typeface="Times New Roman" panose="02020603050405020304" pitchFamily="18" charset="0"/>
                <a:ea typeface="Barlow Bold"/>
                <a:cs typeface="Times New Roman" panose="02020603050405020304" pitchFamily="18" charset="0"/>
                <a:sym typeface="Barlow Bold"/>
              </a:rPr>
              <a:t>chọn</a:t>
            </a:r>
            <a:r>
              <a:rPr lang="en-US" sz="5074"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5074" b="1" err="1">
                <a:solidFill>
                  <a:srgbClr val="2E3C4E"/>
                </a:solidFill>
                <a:latin typeface="Times New Roman" panose="02020603050405020304" pitchFamily="18" charset="0"/>
                <a:ea typeface="Barlow Bold"/>
                <a:cs typeface="Times New Roman" panose="02020603050405020304" pitchFamily="18" charset="0"/>
                <a:sym typeface="Barlow Bold"/>
              </a:rPr>
              <a:t>đề</a:t>
            </a:r>
            <a:r>
              <a:rPr lang="en-US" sz="5074"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5074" b="1" err="1">
                <a:solidFill>
                  <a:srgbClr val="2E3C4E"/>
                </a:solidFill>
                <a:latin typeface="Times New Roman" panose="02020603050405020304" pitchFamily="18" charset="0"/>
                <a:ea typeface="Barlow Bold"/>
                <a:cs typeface="Times New Roman" panose="02020603050405020304" pitchFamily="18" charset="0"/>
                <a:sym typeface="Barlow Bold"/>
              </a:rPr>
              <a:t>tài</a:t>
            </a:r>
            <a:r>
              <a:rPr lang="en-US" sz="5074" b="1">
                <a:solidFill>
                  <a:srgbClr val="2E3C4E"/>
                </a:solidFill>
                <a:latin typeface="Times New Roman" panose="02020603050405020304" pitchFamily="18" charset="0"/>
                <a:ea typeface="Barlow Bold"/>
                <a:cs typeface="Times New Roman" panose="02020603050405020304" pitchFamily="18" charset="0"/>
                <a:sym typeface="Barlow Bold"/>
              </a:rPr>
              <a:t> </a:t>
            </a:r>
          </a:p>
        </p:txBody>
      </p:sp>
      <p:sp>
        <p:nvSpPr>
          <p:cNvPr id="6" name="Freeform 6" descr="preencoded.png"/>
          <p:cNvSpPr/>
          <p:nvPr/>
        </p:nvSpPr>
        <p:spPr>
          <a:xfrm>
            <a:off x="947890" y="2621166"/>
            <a:ext cx="5266582" cy="3254873"/>
          </a:xfrm>
          <a:custGeom>
            <a:avLst/>
            <a:gdLst/>
            <a:ahLst/>
            <a:cxnLst/>
            <a:rect l="l" t="t" r="r" b="b"/>
            <a:pathLst>
              <a:path w="5266582" h="3254873">
                <a:moveTo>
                  <a:pt x="0" y="0"/>
                </a:moveTo>
                <a:lnTo>
                  <a:pt x="5266582" y="0"/>
                </a:lnTo>
                <a:lnTo>
                  <a:pt x="5266582" y="3254873"/>
                </a:lnTo>
                <a:lnTo>
                  <a:pt x="0" y="3254873"/>
                </a:lnTo>
                <a:lnTo>
                  <a:pt x="0" y="0"/>
                </a:lnTo>
                <a:close/>
              </a:path>
            </a:pathLst>
          </a:custGeom>
          <a:blipFill>
            <a:blip r:embed="rId4"/>
            <a:stretch>
              <a:fillRect t="-33" b="-34"/>
            </a:stretch>
          </a:blipFill>
        </p:spPr>
        <p:txBody>
          <a:bodyPr/>
          <a:lstStyle/>
          <a:p>
            <a:endParaRPr lang="vi-VN"/>
          </a:p>
        </p:txBody>
      </p:sp>
      <p:sp>
        <p:nvSpPr>
          <p:cNvPr id="7" name="TextBox 7"/>
          <p:cNvSpPr txBox="1"/>
          <p:nvPr/>
        </p:nvSpPr>
        <p:spPr>
          <a:xfrm>
            <a:off x="947890" y="6093914"/>
            <a:ext cx="5071910" cy="389530"/>
          </a:xfrm>
          <a:prstGeom prst="rect">
            <a:avLst/>
          </a:prstGeom>
        </p:spPr>
        <p:txBody>
          <a:bodyPr wrap="square" lIns="0" tIns="0" rIns="0" bIns="0" rtlCol="0" anchor="t">
            <a:spAutoFit/>
          </a:bodyPr>
          <a:lstStyle/>
          <a:p>
            <a:pPr algn="l">
              <a:lnSpc>
                <a:spcPts val="3313"/>
              </a:lnSpc>
            </a:pP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Nhu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cầu</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thuê</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sân</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tăng</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cao</a:t>
            </a:r>
            <a:endParaRPr lang="en-US" sz="24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8" name="TextBox 8"/>
          <p:cNvSpPr txBox="1"/>
          <p:nvPr/>
        </p:nvSpPr>
        <p:spPr>
          <a:xfrm>
            <a:off x="947890" y="6568526"/>
            <a:ext cx="5266582" cy="1647054"/>
          </a:xfrm>
          <a:prstGeom prst="rect">
            <a:avLst/>
          </a:prstGeom>
        </p:spPr>
        <p:txBody>
          <a:bodyPr lIns="0" tIns="0" rIns="0" bIns="0" rtlCol="0" anchor="t">
            <a:spAutoFit/>
          </a:bodyPr>
          <a:lstStyle/>
          <a:p>
            <a:pPr algn="l">
              <a:lnSpc>
                <a:spcPts val="3261"/>
              </a:lnSpc>
            </a:pP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là</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môn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thể</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thao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phổ</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biến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hút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đảo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người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chơi</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Nhu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thuê</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đặc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biệt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vào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khung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giờ</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cao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điểm</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ngày</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càng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tăng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mạnh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Điều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này</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đặt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ra</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thách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thức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lớn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cho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cơ</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sở</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quản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a:t>
            </a:r>
          </a:p>
        </p:txBody>
      </p:sp>
      <p:sp>
        <p:nvSpPr>
          <p:cNvPr id="9" name="Freeform 9" descr="preencoded.png"/>
          <p:cNvSpPr/>
          <p:nvPr/>
        </p:nvSpPr>
        <p:spPr>
          <a:xfrm>
            <a:off x="6510633" y="2621166"/>
            <a:ext cx="5266582" cy="3254873"/>
          </a:xfrm>
          <a:custGeom>
            <a:avLst/>
            <a:gdLst/>
            <a:ahLst/>
            <a:cxnLst/>
            <a:rect l="l" t="t" r="r" b="b"/>
            <a:pathLst>
              <a:path w="5266582" h="3254873">
                <a:moveTo>
                  <a:pt x="0" y="0"/>
                </a:moveTo>
                <a:lnTo>
                  <a:pt x="5266582" y="0"/>
                </a:lnTo>
                <a:lnTo>
                  <a:pt x="5266582" y="3254873"/>
                </a:lnTo>
                <a:lnTo>
                  <a:pt x="0" y="3254873"/>
                </a:lnTo>
                <a:lnTo>
                  <a:pt x="0" y="0"/>
                </a:lnTo>
                <a:close/>
              </a:path>
            </a:pathLst>
          </a:custGeom>
          <a:blipFill>
            <a:blip r:embed="rId5"/>
            <a:stretch>
              <a:fillRect t="-33" b="-34"/>
            </a:stretch>
          </a:blipFill>
        </p:spPr>
        <p:txBody>
          <a:bodyPr/>
          <a:lstStyle/>
          <a:p>
            <a:endParaRPr lang="vi-VN"/>
          </a:p>
        </p:txBody>
      </p:sp>
      <p:sp>
        <p:nvSpPr>
          <p:cNvPr id="10" name="TextBox 10"/>
          <p:cNvSpPr txBox="1"/>
          <p:nvPr/>
        </p:nvSpPr>
        <p:spPr>
          <a:xfrm>
            <a:off x="6510632" y="6093914"/>
            <a:ext cx="5071909" cy="389530"/>
          </a:xfrm>
          <a:prstGeom prst="rect">
            <a:avLst/>
          </a:prstGeom>
        </p:spPr>
        <p:txBody>
          <a:bodyPr wrap="square" lIns="0" tIns="0" rIns="0" bIns="0" rtlCol="0" anchor="t">
            <a:spAutoFit/>
          </a:bodyPr>
          <a:lstStyle/>
          <a:p>
            <a:pPr algn="l">
              <a:lnSpc>
                <a:spcPts val="3313"/>
              </a:lnSpc>
            </a:pP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Hạn</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chế</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của quản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lý</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thủ</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công</a:t>
            </a:r>
            <a:endParaRPr lang="en-US" sz="24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11" name="TextBox 11"/>
          <p:cNvSpPr txBox="1"/>
          <p:nvPr/>
        </p:nvSpPr>
        <p:spPr>
          <a:xfrm>
            <a:off x="6510633" y="6568526"/>
            <a:ext cx="5266582" cy="2070247"/>
          </a:xfrm>
          <a:prstGeom prst="rect">
            <a:avLst/>
          </a:prstGeom>
        </p:spPr>
        <p:txBody>
          <a:bodyPr lIns="0" tIns="0" rIns="0" bIns="0" rtlCol="0" anchor="t">
            <a:spAutoFit/>
          </a:bodyPr>
          <a:lstStyle/>
          <a:p>
            <a:pPr algn="l">
              <a:lnSpc>
                <a:spcPts val="3261"/>
              </a:lnSpc>
            </a:pP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Việc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quản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bằng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sổ</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sách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hoặc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cụ</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thủ</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thường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dẫn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đến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nhiều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vấn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đề</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như</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trùng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lịch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đặt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sai</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sót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thông tin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khách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hàng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khó</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khăn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trong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việc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thống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kê</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doanh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thu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hay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tình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trạng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sử</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dụng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a:t>
            </a:r>
          </a:p>
        </p:txBody>
      </p:sp>
      <p:sp>
        <p:nvSpPr>
          <p:cNvPr id="12" name="Freeform 12" descr="preencoded.png"/>
          <p:cNvSpPr/>
          <p:nvPr/>
        </p:nvSpPr>
        <p:spPr>
          <a:xfrm>
            <a:off x="12073385" y="2621166"/>
            <a:ext cx="5266734" cy="3255016"/>
          </a:xfrm>
          <a:custGeom>
            <a:avLst/>
            <a:gdLst/>
            <a:ahLst/>
            <a:cxnLst/>
            <a:rect l="l" t="t" r="r" b="b"/>
            <a:pathLst>
              <a:path w="5266734" h="3255016">
                <a:moveTo>
                  <a:pt x="0" y="0"/>
                </a:moveTo>
                <a:lnTo>
                  <a:pt x="5266735" y="0"/>
                </a:lnTo>
                <a:lnTo>
                  <a:pt x="5266735" y="3255016"/>
                </a:lnTo>
                <a:lnTo>
                  <a:pt x="0" y="3255016"/>
                </a:lnTo>
                <a:lnTo>
                  <a:pt x="0" y="0"/>
                </a:lnTo>
                <a:close/>
              </a:path>
            </a:pathLst>
          </a:custGeom>
          <a:blipFill>
            <a:blip r:embed="rId6"/>
            <a:stretch>
              <a:fillRect t="-33" b="-33"/>
            </a:stretch>
          </a:blipFill>
        </p:spPr>
        <p:txBody>
          <a:bodyPr/>
          <a:lstStyle/>
          <a:p>
            <a:endParaRPr lang="vi-VN"/>
          </a:p>
        </p:txBody>
      </p:sp>
      <p:sp>
        <p:nvSpPr>
          <p:cNvPr id="13" name="TextBox 13"/>
          <p:cNvSpPr txBox="1"/>
          <p:nvPr/>
        </p:nvSpPr>
        <p:spPr>
          <a:xfrm>
            <a:off x="12073385" y="6094066"/>
            <a:ext cx="4538215" cy="389530"/>
          </a:xfrm>
          <a:prstGeom prst="rect">
            <a:avLst/>
          </a:prstGeom>
        </p:spPr>
        <p:txBody>
          <a:bodyPr wrap="square" lIns="0" tIns="0" rIns="0" bIns="0" rtlCol="0" anchor="t">
            <a:spAutoFit/>
          </a:bodyPr>
          <a:lstStyle/>
          <a:p>
            <a:pPr algn="l">
              <a:lnSpc>
                <a:spcPts val="3313"/>
              </a:lnSpc>
            </a:pP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Giải</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pháp</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hệ thống Web</a:t>
            </a:r>
          </a:p>
        </p:txBody>
      </p:sp>
      <p:sp>
        <p:nvSpPr>
          <p:cNvPr id="14" name="TextBox 14"/>
          <p:cNvSpPr txBox="1"/>
          <p:nvPr/>
        </p:nvSpPr>
        <p:spPr>
          <a:xfrm>
            <a:off x="12073385" y="6568678"/>
            <a:ext cx="5266734" cy="2070247"/>
          </a:xfrm>
          <a:prstGeom prst="rect">
            <a:avLst/>
          </a:prstGeom>
        </p:spPr>
        <p:txBody>
          <a:bodyPr lIns="0" tIns="0" rIns="0" bIns="0" rtlCol="0" anchor="t">
            <a:spAutoFit/>
          </a:bodyPr>
          <a:lstStyle/>
          <a:p>
            <a:pPr algn="l">
              <a:lnSpc>
                <a:spcPts val="3261"/>
              </a:lnSpc>
            </a:pP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Để</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khắc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phục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những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vấn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đề</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trên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việc</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xây</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dựng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một</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hệ thống quản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lông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trên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nền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tảng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web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là</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cần</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thiết. Hệ thống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này</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sẽ</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giúp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tự</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động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hóa</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quy</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trình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nâng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cao</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hiệu</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quả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sự</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hài</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lòng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của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khách</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000" err="1">
                <a:solidFill>
                  <a:srgbClr val="384653"/>
                </a:solidFill>
                <a:latin typeface="Times New Roman" panose="02020603050405020304" pitchFamily="18" charset="0"/>
                <a:ea typeface="Montserrat"/>
                <a:cs typeface="Times New Roman" panose="02020603050405020304" pitchFamily="18" charset="0"/>
                <a:sym typeface="Montserrat"/>
              </a:rPr>
              <a:t>hàng</a:t>
            </a:r>
            <a:r>
              <a:rPr lang="en-US" sz="2000">
                <a:solidFill>
                  <a:srgbClr val="384653"/>
                </a:solidFill>
                <a:latin typeface="Times New Roman" panose="02020603050405020304" pitchFamily="18" charset="0"/>
                <a:ea typeface="Montserrat"/>
                <a:cs typeface="Times New Roman" panose="02020603050405020304" pitchFamily="18" charset="0"/>
                <a:sym typeface="Montserrat"/>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591806" y="756904"/>
            <a:ext cx="16768315" cy="439864"/>
          </a:xfrm>
          <a:prstGeom prst="rect">
            <a:avLst/>
          </a:prstGeom>
        </p:spPr>
        <p:txBody>
          <a:bodyPr wrap="square" lIns="0" tIns="0" rIns="0" bIns="0" rtlCol="0" anchor="t">
            <a:spAutoFit/>
          </a:bodyPr>
          <a:lstStyle/>
          <a:p>
            <a:pPr algn="l">
              <a:lnSpc>
                <a:spcPts val="3374"/>
              </a:lnSpc>
            </a:pPr>
            <a:r>
              <a:rPr lang="en-US" sz="4400" b="1">
                <a:solidFill>
                  <a:srgbClr val="2E3C4E"/>
                </a:solidFill>
                <a:latin typeface="Barlow Bold"/>
                <a:ea typeface="Barlow Bold"/>
                <a:cs typeface="Barlow Bold"/>
                <a:sym typeface="Barlow Bold"/>
              </a:rPr>
              <a:t>Kết luận </a:t>
            </a:r>
            <a:r>
              <a:rPr lang="en-US" sz="4400" b="1" err="1">
                <a:solidFill>
                  <a:srgbClr val="2E3C4E"/>
                </a:solidFill>
                <a:latin typeface="Barlow Bold"/>
                <a:ea typeface="Barlow Bold"/>
                <a:cs typeface="Barlow Bold"/>
                <a:sym typeface="Barlow Bold"/>
              </a:rPr>
              <a:t>và</a:t>
            </a:r>
            <a:r>
              <a:rPr lang="en-US" sz="4400" b="1">
                <a:solidFill>
                  <a:srgbClr val="2E3C4E"/>
                </a:solidFill>
                <a:latin typeface="Barlow Bold"/>
                <a:ea typeface="Barlow Bold"/>
                <a:cs typeface="Barlow Bold"/>
                <a:sym typeface="Barlow Bold"/>
              </a:rPr>
              <a:t> Hướng phát triển: </a:t>
            </a:r>
            <a:r>
              <a:rPr lang="en-US" sz="4400" b="1" err="1">
                <a:solidFill>
                  <a:srgbClr val="2E3C4E"/>
                </a:solidFill>
                <a:latin typeface="Barlow Bold"/>
                <a:ea typeface="Barlow Bold"/>
                <a:cs typeface="Barlow Bold"/>
                <a:sym typeface="Barlow Bold"/>
              </a:rPr>
              <a:t>Tiềm</a:t>
            </a:r>
            <a:r>
              <a:rPr lang="en-US" sz="4400" b="1">
                <a:solidFill>
                  <a:srgbClr val="2E3C4E"/>
                </a:solidFill>
                <a:latin typeface="Barlow Bold"/>
                <a:ea typeface="Barlow Bold"/>
                <a:cs typeface="Barlow Bold"/>
                <a:sym typeface="Barlow Bold"/>
              </a:rPr>
              <a:t> năng </a:t>
            </a:r>
            <a:r>
              <a:rPr lang="en-US" sz="4400" b="1" err="1">
                <a:solidFill>
                  <a:srgbClr val="2E3C4E"/>
                </a:solidFill>
                <a:latin typeface="Barlow Bold"/>
                <a:ea typeface="Barlow Bold"/>
                <a:cs typeface="Barlow Bold"/>
                <a:sym typeface="Barlow Bold"/>
              </a:rPr>
              <a:t>mở</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rộng</a:t>
            </a:r>
            <a:r>
              <a:rPr lang="en-US" sz="4400" b="1">
                <a:solidFill>
                  <a:srgbClr val="2E3C4E"/>
                </a:solidFill>
                <a:latin typeface="Barlow Bold"/>
                <a:ea typeface="Barlow Bold"/>
                <a:cs typeface="Barlow Bold"/>
                <a:sym typeface="Barlow Bold"/>
              </a:rPr>
              <a:t> của </a:t>
            </a:r>
            <a:r>
              <a:rPr lang="en-US" sz="4400" b="1" err="1">
                <a:solidFill>
                  <a:srgbClr val="2E3C4E"/>
                </a:solidFill>
                <a:latin typeface="Barlow Bold"/>
                <a:ea typeface="Barlow Bold"/>
                <a:cs typeface="Barlow Bold"/>
                <a:sym typeface="Barlow Bold"/>
              </a:rPr>
              <a:t>dự</a:t>
            </a:r>
            <a:r>
              <a:rPr lang="en-US" sz="4400" b="1">
                <a:solidFill>
                  <a:srgbClr val="2E3C4E"/>
                </a:solidFill>
                <a:latin typeface="Barlow Bold"/>
                <a:ea typeface="Barlow Bold"/>
                <a:cs typeface="Barlow Bold"/>
                <a:sym typeface="Barlow Bold"/>
              </a:rPr>
              <a:t> </a:t>
            </a:r>
            <a:r>
              <a:rPr lang="en-US" sz="4400" b="1" err="1">
                <a:solidFill>
                  <a:srgbClr val="2E3C4E"/>
                </a:solidFill>
                <a:latin typeface="Barlow Bold"/>
                <a:ea typeface="Barlow Bold"/>
                <a:cs typeface="Barlow Bold"/>
                <a:sym typeface="Barlow Bold"/>
              </a:rPr>
              <a:t>án</a:t>
            </a:r>
            <a:endParaRPr lang="en-US" sz="4400" b="1">
              <a:solidFill>
                <a:srgbClr val="2E3C4E"/>
              </a:solidFill>
              <a:latin typeface="Barlow Bold"/>
              <a:ea typeface="Barlow Bold"/>
              <a:cs typeface="Barlow Bold"/>
              <a:sym typeface="Barlow Bold"/>
            </a:endParaRPr>
          </a:p>
        </p:txBody>
      </p:sp>
      <p:sp>
        <p:nvSpPr>
          <p:cNvPr id="6" name="TextBox 6"/>
          <p:cNvSpPr txBox="1"/>
          <p:nvPr/>
        </p:nvSpPr>
        <p:spPr>
          <a:xfrm>
            <a:off x="628677" y="1399980"/>
            <a:ext cx="17229830" cy="553998"/>
          </a:xfrm>
          <a:prstGeom prst="rect">
            <a:avLst/>
          </a:prstGeom>
        </p:spPr>
        <p:txBody>
          <a:bodyPr lIns="0" tIns="0" rIns="0" bIns="0" rtlCol="0" anchor="t">
            <a:spAutoFit/>
          </a:bodyPr>
          <a:lstStyle/>
          <a:p>
            <a:pPr algn="l"/>
            <a:r>
              <a:rPr lang="en-US" err="1">
                <a:solidFill>
                  <a:srgbClr val="384653"/>
                </a:solidFill>
                <a:latin typeface="Montserrat"/>
                <a:ea typeface="Montserrat"/>
                <a:cs typeface="Montserrat"/>
                <a:sym typeface="Montserrat"/>
              </a:rPr>
              <a:t>Dự</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án</a:t>
            </a:r>
            <a:r>
              <a:rPr lang="en-US">
                <a:solidFill>
                  <a:srgbClr val="384653"/>
                </a:solidFill>
                <a:latin typeface="Montserrat"/>
                <a:ea typeface="Montserrat"/>
                <a:cs typeface="Montserrat"/>
                <a:sym typeface="Montserrat"/>
              </a:rPr>
              <a:t> quản </a:t>
            </a:r>
            <a:r>
              <a:rPr lang="en-US" err="1">
                <a:solidFill>
                  <a:srgbClr val="384653"/>
                </a:solidFill>
                <a:latin typeface="Montserrat"/>
                <a:ea typeface="Montserrat"/>
                <a:cs typeface="Montserrat"/>
                <a:sym typeface="Montserrat"/>
              </a:rPr>
              <a:t>lý</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đặt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sân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cầu</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lông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đã</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hoàn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thành</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một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cách</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xuất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sắc</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chứng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tỏ</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tính</a:t>
            </a:r>
            <a:r>
              <a:rPr lang="en-US">
                <a:solidFill>
                  <a:srgbClr val="384653"/>
                </a:solidFill>
                <a:latin typeface="Montserrat"/>
                <a:ea typeface="Montserrat"/>
                <a:cs typeface="Montserrat"/>
                <a:sym typeface="Montserrat"/>
              </a:rPr>
              <a:t> thực </a:t>
            </a:r>
            <a:r>
              <a:rPr lang="en-US" err="1">
                <a:solidFill>
                  <a:srgbClr val="384653"/>
                </a:solidFill>
                <a:latin typeface="Montserrat"/>
                <a:ea typeface="Montserrat"/>
                <a:cs typeface="Montserrat"/>
                <a:sym typeface="Montserrat"/>
              </a:rPr>
              <a:t>tiễn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và</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khả</a:t>
            </a:r>
            <a:r>
              <a:rPr lang="en-US">
                <a:solidFill>
                  <a:srgbClr val="384653"/>
                </a:solidFill>
                <a:latin typeface="Montserrat"/>
                <a:ea typeface="Montserrat"/>
                <a:cs typeface="Montserrat"/>
                <a:sym typeface="Montserrat"/>
              </a:rPr>
              <a:t> năng </a:t>
            </a:r>
            <a:r>
              <a:rPr lang="en-US" err="1">
                <a:solidFill>
                  <a:srgbClr val="384653"/>
                </a:solidFill>
                <a:latin typeface="Montserrat"/>
                <a:ea typeface="Montserrat"/>
                <a:cs typeface="Montserrat"/>
                <a:sym typeface="Montserrat"/>
              </a:rPr>
              <a:t>ứng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dụng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cao</a:t>
            </a:r>
            <a:r>
              <a:rPr lang="en-US">
                <a:solidFill>
                  <a:srgbClr val="384653"/>
                </a:solidFill>
                <a:latin typeface="Montserrat"/>
                <a:ea typeface="Montserrat"/>
                <a:cs typeface="Montserrat"/>
                <a:sym typeface="Montserrat"/>
              </a:rPr>
              <a:t> của các </a:t>
            </a:r>
            <a:r>
              <a:rPr lang="en-US" err="1">
                <a:solidFill>
                  <a:srgbClr val="384653"/>
                </a:solidFill>
                <a:latin typeface="Montserrat"/>
                <a:ea typeface="Montserrat"/>
                <a:cs typeface="Montserrat"/>
                <a:sym typeface="Montserrat"/>
              </a:rPr>
              <a:t>kiến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thức</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đã</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học.Tuy</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nhiên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tiềm</a:t>
            </a:r>
            <a:r>
              <a:rPr lang="en-US">
                <a:solidFill>
                  <a:srgbClr val="384653"/>
                </a:solidFill>
                <a:latin typeface="Montserrat"/>
                <a:ea typeface="Montserrat"/>
                <a:cs typeface="Montserrat"/>
                <a:sym typeface="Montserrat"/>
              </a:rPr>
              <a:t> năng phát triển của hệ thống </a:t>
            </a:r>
            <a:r>
              <a:rPr lang="en-US" err="1">
                <a:solidFill>
                  <a:srgbClr val="384653"/>
                </a:solidFill>
                <a:latin typeface="Montserrat"/>
                <a:ea typeface="Montserrat"/>
                <a:cs typeface="Montserrat"/>
                <a:sym typeface="Montserrat"/>
              </a:rPr>
              <a:t>vẫn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còn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rất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lớn</a:t>
            </a:r>
            <a:r>
              <a:rPr lang="en-US">
                <a:solidFill>
                  <a:srgbClr val="384653"/>
                </a:solidFill>
                <a:latin typeface="Montserrat"/>
                <a:ea typeface="Montserrat"/>
                <a:cs typeface="Montserrat"/>
                <a:sym typeface="Montserrat"/>
              </a:rPr>
              <a:t>.</a:t>
            </a:r>
          </a:p>
        </p:txBody>
      </p:sp>
      <p:sp>
        <p:nvSpPr>
          <p:cNvPr id="7" name="TextBox 7"/>
          <p:cNvSpPr txBox="1"/>
          <p:nvPr/>
        </p:nvSpPr>
        <p:spPr>
          <a:xfrm>
            <a:off x="679514" y="2097840"/>
            <a:ext cx="2785167" cy="357483"/>
          </a:xfrm>
          <a:prstGeom prst="rect">
            <a:avLst/>
          </a:prstGeom>
        </p:spPr>
        <p:txBody>
          <a:bodyPr lIns="0" tIns="0" rIns="0" bIns="0" rtlCol="0" anchor="t">
            <a:spAutoFit/>
          </a:bodyPr>
          <a:lstStyle/>
          <a:p>
            <a:pPr algn="l">
              <a:lnSpc>
                <a:spcPts val="2687"/>
              </a:lnSpc>
            </a:pPr>
            <a:r>
              <a:rPr lang="en-US" sz="2400" b="1">
                <a:solidFill>
                  <a:srgbClr val="2E3C4E"/>
                </a:solidFill>
                <a:latin typeface="Barlow Bold"/>
                <a:ea typeface="Barlow Bold"/>
                <a:cs typeface="Barlow Bold"/>
                <a:sym typeface="Barlow Bold"/>
              </a:rPr>
              <a:t>Kết luận</a:t>
            </a:r>
          </a:p>
        </p:txBody>
      </p:sp>
      <p:sp>
        <p:nvSpPr>
          <p:cNvPr id="8" name="TextBox 8"/>
          <p:cNvSpPr txBox="1"/>
          <p:nvPr/>
        </p:nvSpPr>
        <p:spPr>
          <a:xfrm>
            <a:off x="642643" y="2503922"/>
            <a:ext cx="8453590" cy="1107996"/>
          </a:xfrm>
          <a:prstGeom prst="rect">
            <a:avLst/>
          </a:prstGeom>
        </p:spPr>
        <p:txBody>
          <a:bodyPr lIns="0" tIns="0" rIns="0" bIns="0" rtlCol="0" anchor="t">
            <a:spAutoFit/>
          </a:bodyPr>
          <a:lstStyle/>
          <a:p>
            <a:pPr marL="150812" lvl="1" indent="-75406" algn="l">
              <a:buFont typeface="Arial"/>
              <a:buChar char="•"/>
            </a:pP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Tính</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 thực </a:t>
            </a: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tiễn</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Dự</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án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giải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quyết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một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thực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tế</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trong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việc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đặt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thể</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thao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mang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lại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lợi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ích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rõ</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ràng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cả</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chủ</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người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chơi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sp>
        <p:nvSpPr>
          <p:cNvPr id="9" name="TextBox 9"/>
          <p:cNvSpPr txBox="1"/>
          <p:nvPr/>
        </p:nvSpPr>
        <p:spPr>
          <a:xfrm>
            <a:off x="596722" y="3781351"/>
            <a:ext cx="8453590" cy="1107996"/>
          </a:xfrm>
          <a:prstGeom prst="rect">
            <a:avLst/>
          </a:prstGeom>
        </p:spPr>
        <p:txBody>
          <a:bodyPr lIns="0" tIns="0" rIns="0" bIns="0" rtlCol="0" anchor="t">
            <a:spAutoFit/>
          </a:bodyPr>
          <a:lstStyle/>
          <a:p>
            <a:pPr marL="150812" lvl="1" indent="-75406">
              <a:buFont typeface="Arial"/>
              <a:buChar char="•"/>
            </a:pP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Vận</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 </a:t>
            </a: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dụng</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 </a:t>
            </a: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kiến</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 </a:t>
            </a:r>
            <a:r>
              <a:rPr lang="en-US" sz="2400" b="1" err="1">
                <a:solidFill>
                  <a:srgbClr val="384653"/>
                </a:solidFill>
                <a:latin typeface="Times New Roman" panose="02020603050405020304" pitchFamily="18" charset="0"/>
                <a:ea typeface="Montserrat Bold"/>
                <a:cs typeface="Times New Roman" panose="02020603050405020304" pitchFamily="18" charset="0"/>
                <a:sym typeface="Montserrat Bold"/>
              </a:rPr>
              <a:t>thức</a:t>
            </a:r>
            <a:r>
              <a:rPr lang="en-US" sz="2400" b="1">
                <a:solidFill>
                  <a:srgbClr val="384653"/>
                </a:solidFill>
                <a:latin typeface="Times New Roman" panose="02020603050405020304" pitchFamily="18" charset="0"/>
                <a:ea typeface="Montserrat Bold"/>
                <a:cs typeface="Times New Roman" panose="02020603050405020304" pitchFamily="18" charset="0"/>
                <a:sym typeface="Montserrat Bold"/>
              </a:rPr>
              <a: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Thành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công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của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dự</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án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minh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chứng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việc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vận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dụng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hiệu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quả các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thức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về</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lập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trình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thiết kế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cơ</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sở</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dữ</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liệu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dự</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án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kiến</a:t>
            </a:r>
            <a:endParaRPr lang="en-US" sz="2400">
              <a:solidFill>
                <a:srgbClr val="384653"/>
              </a:solidFill>
              <a:latin typeface="Times New Roman" panose="02020603050405020304" pitchFamily="18" charset="0"/>
              <a:ea typeface="Montserrat"/>
              <a:cs typeface="Times New Roman" panose="02020603050405020304" pitchFamily="18" charset="0"/>
              <a:sym typeface="Montserrat"/>
            </a:endParaRPr>
          </a:p>
        </p:txBody>
      </p:sp>
      <p:sp>
        <p:nvSpPr>
          <p:cNvPr id="10" name="Freeform 10" descr="preencoded.png"/>
          <p:cNvSpPr/>
          <p:nvPr/>
        </p:nvSpPr>
        <p:spPr>
          <a:xfrm>
            <a:off x="643967" y="5154677"/>
            <a:ext cx="8223826" cy="3309286"/>
          </a:xfrm>
          <a:custGeom>
            <a:avLst/>
            <a:gdLst/>
            <a:ahLst/>
            <a:cxnLst/>
            <a:rect l="l" t="t" r="r" b="b"/>
            <a:pathLst>
              <a:path w="8453590" h="8453590">
                <a:moveTo>
                  <a:pt x="0" y="0"/>
                </a:moveTo>
                <a:lnTo>
                  <a:pt x="8453590" y="0"/>
                </a:lnTo>
                <a:lnTo>
                  <a:pt x="8453590" y="8453590"/>
                </a:lnTo>
                <a:lnTo>
                  <a:pt x="0" y="8453590"/>
                </a:lnTo>
                <a:lnTo>
                  <a:pt x="0" y="0"/>
                </a:lnTo>
                <a:close/>
              </a:path>
            </a:pathLst>
          </a:custGeom>
          <a:blipFill>
            <a:blip r:embed="rId3"/>
            <a:stretch>
              <a:fillRect/>
            </a:stretch>
          </a:blipFill>
        </p:spPr>
        <p:txBody>
          <a:bodyPr/>
          <a:lstStyle/>
          <a:p>
            <a:endParaRPr lang="vi-VN"/>
          </a:p>
        </p:txBody>
      </p:sp>
      <p:sp>
        <p:nvSpPr>
          <p:cNvPr id="11" name="TextBox 11"/>
          <p:cNvSpPr txBox="1"/>
          <p:nvPr/>
        </p:nvSpPr>
        <p:spPr>
          <a:xfrm>
            <a:off x="9314855" y="2134594"/>
            <a:ext cx="2785167" cy="357483"/>
          </a:xfrm>
          <a:prstGeom prst="rect">
            <a:avLst/>
          </a:prstGeom>
        </p:spPr>
        <p:txBody>
          <a:bodyPr lIns="0" tIns="0" rIns="0" bIns="0" rtlCol="0" anchor="t">
            <a:spAutoFit/>
          </a:bodyPr>
          <a:lstStyle/>
          <a:p>
            <a:pPr algn="l">
              <a:lnSpc>
                <a:spcPts val="2687"/>
              </a:lnSpc>
            </a:pPr>
            <a:r>
              <a:rPr lang="en-US" sz="2400" b="1">
                <a:solidFill>
                  <a:srgbClr val="2E3C4E"/>
                </a:solidFill>
                <a:latin typeface="Barlow Bold"/>
                <a:ea typeface="Barlow Bold"/>
                <a:cs typeface="Barlow Bold"/>
                <a:sym typeface="Barlow Bold"/>
              </a:rPr>
              <a:t>Hướng phát triển</a:t>
            </a:r>
          </a:p>
        </p:txBody>
      </p:sp>
      <p:sp>
        <p:nvSpPr>
          <p:cNvPr id="12" name="Freeform 12" descr="preencoded.png"/>
          <p:cNvSpPr/>
          <p:nvPr/>
        </p:nvSpPr>
        <p:spPr>
          <a:xfrm>
            <a:off x="9314855" y="3087443"/>
            <a:ext cx="661397" cy="825703"/>
          </a:xfrm>
          <a:custGeom>
            <a:avLst/>
            <a:gdLst/>
            <a:ahLst/>
            <a:cxnLst/>
            <a:rect l="l" t="t" r="r" b="b"/>
            <a:pathLst>
              <a:path w="661397" h="825703">
                <a:moveTo>
                  <a:pt x="0" y="0"/>
                </a:moveTo>
                <a:lnTo>
                  <a:pt x="661397" y="0"/>
                </a:lnTo>
                <a:lnTo>
                  <a:pt x="661397" y="825703"/>
                </a:lnTo>
                <a:lnTo>
                  <a:pt x="0" y="825703"/>
                </a:lnTo>
                <a:lnTo>
                  <a:pt x="0" y="0"/>
                </a:lnTo>
                <a:close/>
              </a:path>
            </a:pathLst>
          </a:custGeom>
          <a:blipFill>
            <a:blip r:embed="rId4"/>
            <a:stretch>
              <a:fillRect t="-498" b="-498"/>
            </a:stretch>
          </a:blipFill>
        </p:spPr>
        <p:txBody>
          <a:bodyPr/>
          <a:lstStyle/>
          <a:p>
            <a:endParaRPr lang="vi-VN"/>
          </a:p>
        </p:txBody>
      </p:sp>
      <p:sp>
        <p:nvSpPr>
          <p:cNvPr id="13" name="TextBox 13"/>
          <p:cNvSpPr txBox="1"/>
          <p:nvPr/>
        </p:nvSpPr>
        <p:spPr>
          <a:xfrm>
            <a:off x="10148170" y="3012380"/>
            <a:ext cx="4876800" cy="235642"/>
          </a:xfrm>
          <a:prstGeom prst="rect">
            <a:avLst/>
          </a:prstGeom>
        </p:spPr>
        <p:txBody>
          <a:bodyPr wrap="square" lIns="0" tIns="0" rIns="0" bIns="0" rtlCol="0" anchor="t">
            <a:spAutoFit/>
          </a:bodyPr>
          <a:lstStyle/>
          <a:p>
            <a:pPr algn="l">
              <a:lnSpc>
                <a:spcPts val="1687"/>
              </a:lnSpc>
            </a:pP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Tích</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hợp</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thanh</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400" b="1" err="1">
                <a:solidFill>
                  <a:srgbClr val="384653"/>
                </a:solidFill>
                <a:latin typeface="Times New Roman" panose="02020603050405020304" pitchFamily="18" charset="0"/>
                <a:ea typeface="Barlow Bold"/>
                <a:cs typeface="Times New Roman" panose="02020603050405020304" pitchFamily="18" charset="0"/>
                <a:sym typeface="Barlow Bold"/>
              </a:rPr>
              <a:t>toán</a:t>
            </a:r>
            <a:r>
              <a:rPr lang="en-US" sz="2400" b="1">
                <a:solidFill>
                  <a:srgbClr val="384653"/>
                </a:solidFill>
                <a:latin typeface="Times New Roman" panose="02020603050405020304" pitchFamily="18" charset="0"/>
                <a:ea typeface="Barlow Bold"/>
                <a:cs typeface="Times New Roman" panose="02020603050405020304" pitchFamily="18" charset="0"/>
                <a:sym typeface="Barlow Bold"/>
              </a:rPr>
              <a:t> online</a:t>
            </a:r>
          </a:p>
        </p:txBody>
      </p:sp>
      <p:sp>
        <p:nvSpPr>
          <p:cNvPr id="14" name="TextBox 14"/>
          <p:cNvSpPr txBox="1"/>
          <p:nvPr/>
        </p:nvSpPr>
        <p:spPr>
          <a:xfrm>
            <a:off x="10175209" y="3464574"/>
            <a:ext cx="7660034" cy="615553"/>
          </a:xfrm>
          <a:prstGeom prst="rect">
            <a:avLst/>
          </a:prstGeom>
        </p:spPr>
        <p:txBody>
          <a:bodyPr lIns="0" tIns="0" rIns="0" bIns="0" rtlCol="0" anchor="t">
            <a:spAutoFit/>
          </a:bodyPr>
          <a:lstStyle/>
          <a:p>
            <a:pPr algn="l"/>
            <a:r>
              <a:rPr lang="en-US" sz="2000">
                <a:solidFill>
                  <a:srgbClr val="384653"/>
                </a:solidFill>
                <a:latin typeface="Montserrat"/>
                <a:ea typeface="Montserrat"/>
                <a:cs typeface="Montserrat"/>
                <a:sym typeface="Montserrat"/>
              </a:rPr>
              <a:t>Kết </a:t>
            </a:r>
            <a:r>
              <a:rPr lang="en-US" sz="2000" err="1">
                <a:solidFill>
                  <a:srgbClr val="384653"/>
                </a:solidFill>
                <a:latin typeface="Montserrat"/>
                <a:ea typeface="Montserrat"/>
                <a:cs typeface="Montserrat"/>
                <a:sym typeface="Montserrat"/>
              </a:rPr>
              <a:t>nối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cổng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a:t>
            </a:r>
          </a:p>
        </p:txBody>
      </p:sp>
      <p:sp>
        <p:nvSpPr>
          <p:cNvPr id="15" name="Freeform 15" descr="preencoded.png"/>
          <p:cNvSpPr/>
          <p:nvPr/>
        </p:nvSpPr>
        <p:spPr>
          <a:xfrm>
            <a:off x="9314856" y="4487377"/>
            <a:ext cx="661397" cy="825703"/>
          </a:xfrm>
          <a:custGeom>
            <a:avLst/>
            <a:gdLst/>
            <a:ahLst/>
            <a:cxnLst/>
            <a:rect l="l" t="t" r="r" b="b"/>
            <a:pathLst>
              <a:path w="661397" h="825703">
                <a:moveTo>
                  <a:pt x="0" y="0"/>
                </a:moveTo>
                <a:lnTo>
                  <a:pt x="661397" y="0"/>
                </a:lnTo>
                <a:lnTo>
                  <a:pt x="661397" y="825703"/>
                </a:lnTo>
                <a:lnTo>
                  <a:pt x="0" y="825703"/>
                </a:lnTo>
                <a:lnTo>
                  <a:pt x="0" y="0"/>
                </a:lnTo>
                <a:close/>
              </a:path>
            </a:pathLst>
          </a:custGeom>
          <a:blipFill>
            <a:blip r:embed="rId5"/>
            <a:stretch>
              <a:fillRect t="-498" b="-498"/>
            </a:stretch>
          </a:blipFill>
        </p:spPr>
        <p:txBody>
          <a:bodyPr/>
          <a:lstStyle/>
          <a:p>
            <a:endParaRPr lang="vi-VN"/>
          </a:p>
        </p:txBody>
      </p:sp>
      <p:sp>
        <p:nvSpPr>
          <p:cNvPr id="16" name="TextBox 16"/>
          <p:cNvSpPr txBox="1"/>
          <p:nvPr/>
        </p:nvSpPr>
        <p:spPr>
          <a:xfrm>
            <a:off x="10233284" y="4607657"/>
            <a:ext cx="5357736" cy="225062"/>
          </a:xfrm>
          <a:prstGeom prst="rect">
            <a:avLst/>
          </a:prstGeom>
        </p:spPr>
        <p:txBody>
          <a:bodyPr wrap="square" lIns="0" tIns="0" rIns="0" bIns="0" rtlCol="0" anchor="t">
            <a:spAutoFit/>
          </a:bodyPr>
          <a:lstStyle/>
          <a:p>
            <a:pPr algn="l">
              <a:lnSpc>
                <a:spcPts val="1687"/>
              </a:lnSpc>
            </a:pPr>
            <a:r>
              <a:rPr lang="en-US" sz="2400" b="1">
                <a:solidFill>
                  <a:srgbClr val="384653"/>
                </a:solidFill>
                <a:latin typeface="Barlow Bold"/>
                <a:ea typeface="Barlow Bold"/>
                <a:cs typeface="Barlow Bold"/>
                <a:sym typeface="Barlow Bold"/>
              </a:rPr>
              <a:t>Thống </a:t>
            </a:r>
            <a:r>
              <a:rPr lang="en-US" sz="2400" b="1" err="1">
                <a:solidFill>
                  <a:srgbClr val="384653"/>
                </a:solidFill>
                <a:latin typeface="Barlow Bold"/>
                <a:ea typeface="Barlow Bold"/>
                <a:cs typeface="Barlow Bold"/>
                <a:sym typeface="Barlow Bold"/>
              </a:rPr>
              <a:t>kê</a:t>
            </a:r>
            <a:r>
              <a:rPr lang="en-US" sz="2400" b="1">
                <a:solidFill>
                  <a:srgbClr val="384653"/>
                </a:solidFill>
                <a:latin typeface="Barlow Bold"/>
                <a:ea typeface="Barlow Bold"/>
                <a:cs typeface="Barlow Bold"/>
                <a:sym typeface="Barlow Bold"/>
              </a:rPr>
              <a:t> – Báo </a:t>
            </a:r>
            <a:r>
              <a:rPr lang="en-US" sz="2400" b="1" err="1">
                <a:solidFill>
                  <a:srgbClr val="384653"/>
                </a:solidFill>
                <a:latin typeface="Barlow Bold"/>
                <a:ea typeface="Barlow Bold"/>
                <a:cs typeface="Barlow Bold"/>
                <a:sym typeface="Barlow Bold"/>
              </a:rPr>
              <a:t>cáo</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doanh</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thu</a:t>
            </a:r>
            <a:endParaRPr lang="en-US" sz="2400" b="1">
              <a:solidFill>
                <a:srgbClr val="384653"/>
              </a:solidFill>
              <a:latin typeface="Barlow Bold"/>
              <a:ea typeface="Barlow Bold"/>
              <a:cs typeface="Barlow Bold"/>
              <a:sym typeface="Barlow Bold"/>
            </a:endParaRPr>
          </a:p>
        </p:txBody>
      </p:sp>
      <p:sp>
        <p:nvSpPr>
          <p:cNvPr id="17" name="TextBox 17"/>
          <p:cNvSpPr txBox="1"/>
          <p:nvPr/>
        </p:nvSpPr>
        <p:spPr>
          <a:xfrm>
            <a:off x="10233284" y="5055388"/>
            <a:ext cx="7660034" cy="615553"/>
          </a:xfrm>
          <a:prstGeom prst="rect">
            <a:avLst/>
          </a:prstGeom>
        </p:spPr>
        <p:txBody>
          <a:bodyPr lIns="0" tIns="0" rIns="0" bIns="0" rtlCol="0" anchor="t">
            <a:spAutoFit/>
          </a:bodyPr>
          <a:lstStyle/>
          <a:p>
            <a:pPr algn="l"/>
            <a:r>
              <a:rPr lang="en-US" sz="2000">
                <a:solidFill>
                  <a:srgbClr val="384653"/>
                </a:solidFill>
                <a:latin typeface="Montserrat"/>
                <a:ea typeface="Montserrat"/>
                <a:cs typeface="Montserrat"/>
                <a:sym typeface="Montserrat"/>
              </a:rPr>
              <a:t>Phát triển các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nâng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cao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suất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doanh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hỗ</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quyết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a:t>
            </a:r>
          </a:p>
        </p:txBody>
      </p:sp>
      <p:sp>
        <p:nvSpPr>
          <p:cNvPr id="18" name="Freeform 18" descr="preencoded.png"/>
          <p:cNvSpPr/>
          <p:nvPr/>
        </p:nvSpPr>
        <p:spPr>
          <a:xfrm>
            <a:off x="9314857" y="6117271"/>
            <a:ext cx="661397" cy="825703"/>
          </a:xfrm>
          <a:custGeom>
            <a:avLst/>
            <a:gdLst/>
            <a:ahLst/>
            <a:cxnLst/>
            <a:rect l="l" t="t" r="r" b="b"/>
            <a:pathLst>
              <a:path w="661397" h="825703">
                <a:moveTo>
                  <a:pt x="0" y="0"/>
                </a:moveTo>
                <a:lnTo>
                  <a:pt x="661397" y="0"/>
                </a:lnTo>
                <a:lnTo>
                  <a:pt x="661397" y="825704"/>
                </a:lnTo>
                <a:lnTo>
                  <a:pt x="0" y="825704"/>
                </a:lnTo>
                <a:lnTo>
                  <a:pt x="0" y="0"/>
                </a:lnTo>
                <a:close/>
              </a:path>
            </a:pathLst>
          </a:custGeom>
          <a:blipFill>
            <a:blip r:embed="rId6"/>
            <a:stretch>
              <a:fillRect t="-498" b="-498"/>
            </a:stretch>
          </a:blipFill>
        </p:spPr>
        <p:txBody>
          <a:bodyPr/>
          <a:lstStyle/>
          <a:p>
            <a:endParaRPr lang="vi-VN"/>
          </a:p>
        </p:txBody>
      </p:sp>
      <p:sp>
        <p:nvSpPr>
          <p:cNvPr id="19" name="TextBox 19"/>
          <p:cNvSpPr txBox="1"/>
          <p:nvPr/>
        </p:nvSpPr>
        <p:spPr>
          <a:xfrm>
            <a:off x="10233284" y="6329570"/>
            <a:ext cx="4217194" cy="225062"/>
          </a:xfrm>
          <a:prstGeom prst="rect">
            <a:avLst/>
          </a:prstGeom>
        </p:spPr>
        <p:txBody>
          <a:bodyPr wrap="square" lIns="0" tIns="0" rIns="0" bIns="0" rtlCol="0" anchor="t">
            <a:spAutoFit/>
          </a:bodyPr>
          <a:lstStyle/>
          <a:p>
            <a:pPr algn="l">
              <a:lnSpc>
                <a:spcPts val="1687"/>
              </a:lnSpc>
            </a:pPr>
            <a:r>
              <a:rPr lang="en-US" sz="2400" b="1" err="1">
                <a:solidFill>
                  <a:srgbClr val="384653"/>
                </a:solidFill>
                <a:latin typeface="Barlow Bold"/>
                <a:ea typeface="Barlow Bold"/>
                <a:cs typeface="Barlow Bold"/>
                <a:sym typeface="Barlow Bold"/>
              </a:rPr>
              <a:t>Tăng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cường</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bảo</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mật</a:t>
            </a:r>
            <a:endParaRPr lang="en-US" sz="2400" b="1">
              <a:solidFill>
                <a:srgbClr val="384653"/>
              </a:solidFill>
              <a:latin typeface="Barlow Bold"/>
              <a:ea typeface="Barlow Bold"/>
              <a:cs typeface="Barlow Bold"/>
              <a:sym typeface="Barlow Bold"/>
            </a:endParaRPr>
          </a:p>
        </p:txBody>
      </p:sp>
      <p:sp>
        <p:nvSpPr>
          <p:cNvPr id="20" name="TextBox 20"/>
          <p:cNvSpPr txBox="1"/>
          <p:nvPr/>
        </p:nvSpPr>
        <p:spPr>
          <a:xfrm>
            <a:off x="10260323" y="6695176"/>
            <a:ext cx="7660034" cy="615553"/>
          </a:xfrm>
          <a:prstGeom prst="rect">
            <a:avLst/>
          </a:prstGeom>
        </p:spPr>
        <p:txBody>
          <a:bodyPr lIns="0" tIns="0" rIns="0" bIns="0" rtlCol="0" anchor="t">
            <a:spAutoFit/>
          </a:bodyPr>
          <a:lstStyle/>
          <a:p>
            <a:pPr algn="l"/>
            <a:r>
              <a:rPr lang="en-US" sz="2000" err="1">
                <a:solidFill>
                  <a:srgbClr val="384653"/>
                </a:solidFill>
                <a:latin typeface="Montserrat"/>
                <a:ea typeface="Montserrat"/>
                <a:cs typeface="Montserrat"/>
                <a:sym typeface="Montserrat"/>
              </a:rPr>
              <a:t>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biện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tiến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vệ</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hệ thống.</a:t>
            </a:r>
          </a:p>
        </p:txBody>
      </p:sp>
      <p:sp>
        <p:nvSpPr>
          <p:cNvPr id="21" name="Freeform 21" descr="preencoded.png"/>
          <p:cNvSpPr/>
          <p:nvPr/>
        </p:nvSpPr>
        <p:spPr>
          <a:xfrm>
            <a:off x="9314858" y="7821510"/>
            <a:ext cx="661397" cy="825703"/>
          </a:xfrm>
          <a:custGeom>
            <a:avLst/>
            <a:gdLst/>
            <a:ahLst/>
            <a:cxnLst/>
            <a:rect l="l" t="t" r="r" b="b"/>
            <a:pathLst>
              <a:path w="661397" h="825703">
                <a:moveTo>
                  <a:pt x="0" y="0"/>
                </a:moveTo>
                <a:lnTo>
                  <a:pt x="661397" y="0"/>
                </a:lnTo>
                <a:lnTo>
                  <a:pt x="661397" y="825703"/>
                </a:lnTo>
                <a:lnTo>
                  <a:pt x="0" y="825703"/>
                </a:lnTo>
                <a:lnTo>
                  <a:pt x="0" y="0"/>
                </a:lnTo>
                <a:close/>
              </a:path>
            </a:pathLst>
          </a:custGeom>
          <a:blipFill>
            <a:blip r:embed="rId7"/>
            <a:stretch>
              <a:fillRect t="-498" b="-498"/>
            </a:stretch>
          </a:blipFill>
        </p:spPr>
        <p:txBody>
          <a:bodyPr/>
          <a:lstStyle/>
          <a:p>
            <a:endParaRPr lang="vi-VN"/>
          </a:p>
        </p:txBody>
      </p:sp>
      <p:sp>
        <p:nvSpPr>
          <p:cNvPr id="22" name="TextBox 22"/>
          <p:cNvSpPr txBox="1"/>
          <p:nvPr/>
        </p:nvSpPr>
        <p:spPr>
          <a:xfrm>
            <a:off x="10267697" y="7936335"/>
            <a:ext cx="4445794" cy="225062"/>
          </a:xfrm>
          <a:prstGeom prst="rect">
            <a:avLst/>
          </a:prstGeom>
        </p:spPr>
        <p:txBody>
          <a:bodyPr wrap="square" lIns="0" tIns="0" rIns="0" bIns="0" rtlCol="0" anchor="t">
            <a:spAutoFit/>
          </a:bodyPr>
          <a:lstStyle/>
          <a:p>
            <a:pPr algn="l">
              <a:lnSpc>
                <a:spcPts val="1687"/>
              </a:lnSpc>
            </a:pPr>
            <a:r>
              <a:rPr lang="en-US" sz="2400" b="1" err="1">
                <a:solidFill>
                  <a:srgbClr val="384653"/>
                </a:solidFill>
                <a:latin typeface="Barlow Bold"/>
                <a:ea typeface="Barlow Bold"/>
                <a:cs typeface="Barlow Bold"/>
                <a:sym typeface="Barlow Bold"/>
              </a:rPr>
              <a:t>Mở</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rộng</a:t>
            </a:r>
            <a:r>
              <a:rPr lang="en-US" sz="2400" b="1">
                <a:solidFill>
                  <a:srgbClr val="384653"/>
                </a:solidFill>
                <a:latin typeface="Barlow Bold"/>
                <a:ea typeface="Barlow Bold"/>
                <a:cs typeface="Barlow Bold"/>
                <a:sym typeface="Barlow Bold"/>
              </a:rPr>
              <a:t> quản </a:t>
            </a:r>
            <a:r>
              <a:rPr lang="en-US" sz="2400" b="1" err="1">
                <a:solidFill>
                  <a:srgbClr val="384653"/>
                </a:solidFill>
                <a:latin typeface="Barlow Bold"/>
                <a:ea typeface="Barlow Bold"/>
                <a:cs typeface="Barlow Bold"/>
                <a:sym typeface="Barlow Bold"/>
              </a:rPr>
              <a:t>lý</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nhiều</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sân</a:t>
            </a:r>
            <a:endParaRPr lang="en-US" sz="2400" b="1">
              <a:solidFill>
                <a:srgbClr val="384653"/>
              </a:solidFill>
              <a:latin typeface="Barlow Bold"/>
              <a:ea typeface="Barlow Bold"/>
              <a:cs typeface="Barlow Bold"/>
              <a:sym typeface="Barlow Bold"/>
            </a:endParaRPr>
          </a:p>
        </p:txBody>
      </p:sp>
      <p:sp>
        <p:nvSpPr>
          <p:cNvPr id="23" name="TextBox 23"/>
          <p:cNvSpPr txBox="1"/>
          <p:nvPr/>
        </p:nvSpPr>
        <p:spPr>
          <a:xfrm>
            <a:off x="10302110" y="8303410"/>
            <a:ext cx="7660034" cy="615553"/>
          </a:xfrm>
          <a:prstGeom prst="rect">
            <a:avLst/>
          </a:prstGeom>
        </p:spPr>
        <p:txBody>
          <a:bodyPr lIns="0" tIns="0" rIns="0" bIns="0" rtlCol="0" anchor="t">
            <a:spAutoFit/>
          </a:bodyPr>
          <a:lstStyle/>
          <a:p>
            <a:pPr algn="l"/>
            <a:r>
              <a:rPr lang="en-US" sz="2000">
                <a:solidFill>
                  <a:srgbClr val="384653"/>
                </a:solidFill>
                <a:latin typeface="Montserrat"/>
                <a:ea typeface="Montserrat"/>
                <a:cs typeface="Montserrat"/>
                <a:sym typeface="Montserrat"/>
              </a:rPr>
              <a:t>Phát triển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năng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phép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viên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nhiều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cụm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nhau</a:t>
            </a:r>
            <a:r>
              <a:rPr lang="en-US" sz="2000">
                <a:solidFill>
                  <a:srgbClr val="384653"/>
                </a:solidFill>
                <a:latin typeface="Montserrat"/>
                <a:ea typeface="Montserrat"/>
                <a:cs typeface="Montserrat"/>
                <a:sym typeface="Montserrat"/>
              </a:rPr>
              <a:t>.</a:t>
            </a:r>
          </a:p>
        </p:txBody>
      </p:sp>
      <p:sp>
        <p:nvSpPr>
          <p:cNvPr id="24" name="TextBox 24"/>
          <p:cNvSpPr txBox="1"/>
          <p:nvPr/>
        </p:nvSpPr>
        <p:spPr>
          <a:xfrm>
            <a:off x="252878" y="9206688"/>
            <a:ext cx="17229830" cy="210955"/>
          </a:xfrm>
          <a:prstGeom prst="rect">
            <a:avLst/>
          </a:prstGeom>
        </p:spPr>
        <p:txBody>
          <a:bodyPr lIns="0" tIns="0" rIns="0" bIns="0" rtlCol="0" anchor="t">
            <a:spAutoFit/>
          </a:bodyPr>
          <a:lstStyle/>
          <a:p>
            <a:pPr algn="l">
              <a:lnSpc>
                <a:spcPts val="1625"/>
              </a:lnSpc>
            </a:pPr>
            <a:r>
              <a:rPr lang="en-US" err="1">
                <a:solidFill>
                  <a:srgbClr val="384653"/>
                </a:solidFill>
                <a:latin typeface="Montserrat"/>
                <a:ea typeface="Montserrat"/>
                <a:cs typeface="Montserrat"/>
                <a:sym typeface="Montserrat"/>
              </a:rPr>
              <a:t>Những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hướng</a:t>
            </a:r>
            <a:r>
              <a:rPr lang="en-US">
                <a:solidFill>
                  <a:srgbClr val="384653"/>
                </a:solidFill>
                <a:latin typeface="Montserrat"/>
                <a:ea typeface="Montserrat"/>
                <a:cs typeface="Montserrat"/>
                <a:sym typeface="Montserrat"/>
              </a:rPr>
              <a:t> phát triển </a:t>
            </a:r>
            <a:r>
              <a:rPr lang="en-US" err="1">
                <a:solidFill>
                  <a:srgbClr val="384653"/>
                </a:solidFill>
                <a:latin typeface="Montserrat"/>
                <a:ea typeface="Montserrat"/>
                <a:cs typeface="Montserrat"/>
                <a:sym typeface="Montserrat"/>
              </a:rPr>
              <a:t>này</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hứa</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hẹn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sẽ</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đưa</a:t>
            </a:r>
            <a:r>
              <a:rPr lang="en-US">
                <a:solidFill>
                  <a:srgbClr val="384653"/>
                </a:solidFill>
                <a:latin typeface="Montserrat"/>
                <a:ea typeface="Montserrat"/>
                <a:cs typeface="Montserrat"/>
                <a:sym typeface="Montserrat"/>
              </a:rPr>
              <a:t> hệ thống </a:t>
            </a:r>
            <a:r>
              <a:rPr lang="en-US" err="1">
                <a:solidFill>
                  <a:srgbClr val="384653"/>
                </a:solidFill>
                <a:latin typeface="Montserrat"/>
                <a:ea typeface="Montserrat"/>
                <a:cs typeface="Montserrat"/>
                <a:sym typeface="Montserrat"/>
              </a:rPr>
              <a:t>lên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một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tầm</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cao</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mới</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trở</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thành</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một</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giải</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pháp</a:t>
            </a:r>
            <a:r>
              <a:rPr lang="en-US">
                <a:solidFill>
                  <a:srgbClr val="384653"/>
                </a:solidFill>
                <a:latin typeface="Montserrat"/>
                <a:ea typeface="Montserrat"/>
                <a:cs typeface="Montserrat"/>
                <a:sym typeface="Montserrat"/>
              </a:rPr>
              <a:t> quản </a:t>
            </a:r>
            <a:r>
              <a:rPr lang="en-US" err="1">
                <a:solidFill>
                  <a:srgbClr val="384653"/>
                </a:solidFill>
                <a:latin typeface="Montserrat"/>
                <a:ea typeface="Montserrat"/>
                <a:cs typeface="Montserrat"/>
                <a:sym typeface="Montserrat"/>
              </a:rPr>
              <a:t>lý</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sân</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cầu</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lông</a:t>
            </a:r>
            <a:r>
              <a:rPr lang="en-US">
                <a:solidFill>
                  <a:srgbClr val="384653"/>
                </a:solidFill>
                <a:latin typeface="Montserrat"/>
                <a:ea typeface="Montserrat"/>
                <a:cs typeface="Montserrat"/>
                <a:sym typeface="Montserrat"/>
              </a:rPr>
              <a:t> </a:t>
            </a:r>
            <a:r>
              <a:rPr lang="en-US" err="1">
                <a:solidFill>
                  <a:srgbClr val="384653"/>
                </a:solidFill>
                <a:latin typeface="Montserrat"/>
                <a:ea typeface="Montserrat"/>
                <a:cs typeface="Montserrat"/>
                <a:sym typeface="Montserrat"/>
              </a:rPr>
              <a:t>toàn</a:t>
            </a:r>
            <a:r>
              <a:rPr lang="en-US">
                <a:solidFill>
                  <a:srgbClr val="384653"/>
                </a:solidFill>
                <a:latin typeface="Montserrat"/>
                <a:ea typeface="Montserrat"/>
                <a:cs typeface="Montserrat"/>
                <a:sym typeface="Montserrat"/>
              </a:rPr>
              <a:t> diện </a:t>
            </a:r>
            <a:r>
              <a:rPr lang="en-US" err="1">
                <a:solidFill>
                  <a:srgbClr val="384653"/>
                </a:solidFill>
                <a:latin typeface="Montserrat"/>
                <a:ea typeface="Montserrat"/>
                <a:cs typeface="Montserrat"/>
                <a:sym typeface="Montserrat"/>
              </a:rPr>
              <a:t>và</a:t>
            </a:r>
            <a:r>
              <a:rPr lang="en-US">
                <a:solidFill>
                  <a:srgbClr val="384653"/>
                </a:solidFill>
                <a:latin typeface="Montserrat"/>
                <a:ea typeface="Montserrat"/>
                <a:cs typeface="Montserrat"/>
                <a:sym typeface="Montserrat"/>
              </a:rPr>
              <a:t> hiện </a:t>
            </a:r>
            <a:r>
              <a:rPr lang="en-US" err="1">
                <a:solidFill>
                  <a:srgbClr val="384653"/>
                </a:solidFill>
                <a:latin typeface="Montserrat"/>
                <a:ea typeface="Montserrat"/>
                <a:cs typeface="Montserrat"/>
                <a:sym typeface="Montserrat"/>
              </a:rPr>
              <a:t>đại</a:t>
            </a:r>
            <a:r>
              <a:rPr lang="en-US">
                <a:solidFill>
                  <a:srgbClr val="384653"/>
                </a:solidFill>
                <a:latin typeface="Montserrat"/>
                <a:ea typeface="Montserrat"/>
                <a:cs typeface="Montserrat"/>
                <a:sym typeface="Montserrat"/>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088822"/>
            <a:ext cx="5743218" cy="765851"/>
          </a:xfrm>
          <a:prstGeom prst="rect">
            <a:avLst/>
          </a:prstGeom>
        </p:spPr>
        <p:txBody>
          <a:bodyPr lIns="0" tIns="0" rIns="0" bIns="0" rtlCol="0" anchor="t">
            <a:spAutoFit/>
          </a:bodyPr>
          <a:lstStyle/>
          <a:p>
            <a:pPr algn="l">
              <a:lnSpc>
                <a:spcPts val="6376"/>
              </a:lnSpc>
            </a:pPr>
            <a:r>
              <a:rPr lang="en-US" sz="5000" b="1" err="1">
                <a:solidFill>
                  <a:srgbClr val="2E3C4E"/>
                </a:solidFill>
                <a:latin typeface="Times New Roman" panose="02020603050405020304" pitchFamily="18" charset="0"/>
                <a:ea typeface="Barlow Bold"/>
                <a:cs typeface="Times New Roman" panose="02020603050405020304" pitchFamily="18" charset="0"/>
                <a:sym typeface="Barlow Bold"/>
              </a:rPr>
              <a:t>Mục</a:t>
            </a:r>
            <a:r>
              <a:rPr lang="en-US" sz="50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5000" b="1" err="1">
                <a:solidFill>
                  <a:srgbClr val="2E3C4E"/>
                </a:solidFill>
                <a:latin typeface="Times New Roman" panose="02020603050405020304" pitchFamily="18" charset="0"/>
                <a:ea typeface="Barlow Bold"/>
                <a:cs typeface="Times New Roman" panose="02020603050405020304" pitchFamily="18" charset="0"/>
                <a:sym typeface="Barlow Bold"/>
              </a:rPr>
              <a:t>đích</a:t>
            </a:r>
            <a:r>
              <a:rPr lang="en-US" sz="50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5000" b="1" err="1">
                <a:solidFill>
                  <a:srgbClr val="2E3C4E"/>
                </a:solidFill>
                <a:latin typeface="Times New Roman" panose="02020603050405020304" pitchFamily="18" charset="0"/>
                <a:ea typeface="Barlow Bold"/>
                <a:cs typeface="Times New Roman" panose="02020603050405020304" pitchFamily="18" charset="0"/>
                <a:sym typeface="Barlow Bold"/>
              </a:rPr>
              <a:t>nghiên</a:t>
            </a:r>
            <a:r>
              <a:rPr lang="en-US" sz="50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5000" b="1" err="1">
                <a:solidFill>
                  <a:srgbClr val="2E3C4E"/>
                </a:solidFill>
                <a:latin typeface="Times New Roman" panose="02020603050405020304" pitchFamily="18" charset="0"/>
                <a:ea typeface="Barlow Bold"/>
                <a:cs typeface="Times New Roman" panose="02020603050405020304" pitchFamily="18" charset="0"/>
                <a:sym typeface="Barlow Bold"/>
              </a:rPr>
              <a:t>cứu</a:t>
            </a:r>
            <a:endParaRPr lang="en-US" sz="5000" b="1">
              <a:solidFill>
                <a:srgbClr val="2E3C4E"/>
              </a:solidFill>
              <a:latin typeface="Times New Roman" panose="02020603050405020304" pitchFamily="18" charset="0"/>
              <a:ea typeface="Barlow Bold"/>
              <a:cs typeface="Times New Roman" panose="02020603050405020304" pitchFamily="18" charset="0"/>
              <a:sym typeface="Barlow Bold"/>
            </a:endParaRPr>
          </a:p>
        </p:txBody>
      </p:sp>
      <p:sp>
        <p:nvSpPr>
          <p:cNvPr id="6" name="TextBox 6"/>
          <p:cNvSpPr txBox="1"/>
          <p:nvPr/>
        </p:nvSpPr>
        <p:spPr>
          <a:xfrm>
            <a:off x="947890" y="2294487"/>
            <a:ext cx="16392230" cy="812723"/>
          </a:xfrm>
          <a:prstGeom prst="rect">
            <a:avLst/>
          </a:prstGeom>
        </p:spPr>
        <p:txBody>
          <a:bodyPr lIns="0" tIns="0" rIns="0" bIns="0" rtlCol="0" anchor="t">
            <a:spAutoFit/>
          </a:bodyPr>
          <a:lstStyle/>
          <a:p>
            <a:pPr algn="l">
              <a:lnSpc>
                <a:spcPts val="3261"/>
              </a:lnSpc>
            </a:pP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Mục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tiêu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chính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của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đề</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tài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này</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phát triển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một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hệ thống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lông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toàn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diện,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đáp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ứng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cơ</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bản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của</a:t>
            </a:r>
          </a:p>
          <a:p>
            <a:pPr algn="l">
              <a:lnSpc>
                <a:spcPts val="3261"/>
              </a:lnSpc>
            </a:pP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cả</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người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người dùng.</a:t>
            </a:r>
          </a:p>
        </p:txBody>
      </p:sp>
      <p:grpSp>
        <p:nvGrpSpPr>
          <p:cNvPr id="7" name="Group 7"/>
          <p:cNvGrpSpPr/>
          <p:nvPr/>
        </p:nvGrpSpPr>
        <p:grpSpPr>
          <a:xfrm>
            <a:off x="933602" y="3381080"/>
            <a:ext cx="5334591" cy="2986678"/>
            <a:chOff x="0" y="0"/>
            <a:chExt cx="7112787" cy="3982237"/>
          </a:xfrm>
        </p:grpSpPr>
        <p:sp>
          <p:nvSpPr>
            <p:cNvPr id="8" name="Freeform 8"/>
            <p:cNvSpPr/>
            <p:nvPr/>
          </p:nvSpPr>
          <p:spPr>
            <a:xfrm>
              <a:off x="19050" y="19050"/>
              <a:ext cx="7074662" cy="3944112"/>
            </a:xfrm>
            <a:custGeom>
              <a:avLst/>
              <a:gdLst/>
              <a:ahLst/>
              <a:cxnLst/>
              <a:rect l="l" t="t" r="r" b="b"/>
              <a:pathLst>
                <a:path w="7074662" h="3944112">
                  <a:moveTo>
                    <a:pt x="0" y="182880"/>
                  </a:moveTo>
                  <a:cubicBezTo>
                    <a:pt x="0" y="81915"/>
                    <a:pt x="82169" y="0"/>
                    <a:pt x="183642" y="0"/>
                  </a:cubicBezTo>
                  <a:lnTo>
                    <a:pt x="6891020" y="0"/>
                  </a:lnTo>
                  <a:cubicBezTo>
                    <a:pt x="6992493" y="0"/>
                    <a:pt x="7074662" y="81915"/>
                    <a:pt x="7074662" y="182880"/>
                  </a:cubicBezTo>
                  <a:lnTo>
                    <a:pt x="7074662" y="3761232"/>
                  </a:lnTo>
                  <a:cubicBezTo>
                    <a:pt x="7074662" y="3862197"/>
                    <a:pt x="6992493" y="3944112"/>
                    <a:pt x="6891020" y="3944112"/>
                  </a:cubicBezTo>
                  <a:lnTo>
                    <a:pt x="183642" y="3944112"/>
                  </a:lnTo>
                  <a:cubicBezTo>
                    <a:pt x="82169" y="3944112"/>
                    <a:pt x="0" y="3862197"/>
                    <a:pt x="0" y="3761232"/>
                  </a:cubicBezTo>
                  <a:close/>
                </a:path>
              </a:pathLst>
            </a:custGeom>
            <a:solidFill>
              <a:srgbClr val="FFFFFF"/>
            </a:solidFill>
            <a:ln w="12700">
              <a:solidFill>
                <a:srgbClr val="000000"/>
              </a:solidFill>
            </a:ln>
          </p:spPr>
          <p:txBody>
            <a:bodyPr/>
            <a:lstStyle/>
            <a:p>
              <a:endParaRPr lang="vi-VN"/>
            </a:p>
          </p:txBody>
        </p:sp>
        <p:sp>
          <p:nvSpPr>
            <p:cNvPr id="9" name="Freeform 9"/>
            <p:cNvSpPr/>
            <p:nvPr/>
          </p:nvSpPr>
          <p:spPr>
            <a:xfrm>
              <a:off x="0" y="0"/>
              <a:ext cx="7112762" cy="3982212"/>
            </a:xfrm>
            <a:custGeom>
              <a:avLst/>
              <a:gdLst/>
              <a:ahLst/>
              <a:cxnLst/>
              <a:rect l="l" t="t" r="r" b="b"/>
              <a:pathLst>
                <a:path w="7112762" h="3982212">
                  <a:moveTo>
                    <a:pt x="0" y="201930"/>
                  </a:moveTo>
                  <a:cubicBezTo>
                    <a:pt x="0" y="90297"/>
                    <a:pt x="90805" y="0"/>
                    <a:pt x="202692" y="0"/>
                  </a:cubicBezTo>
                  <a:lnTo>
                    <a:pt x="6910070" y="0"/>
                  </a:lnTo>
                  <a:lnTo>
                    <a:pt x="6910070" y="19050"/>
                  </a:lnTo>
                  <a:lnTo>
                    <a:pt x="6910070" y="0"/>
                  </a:lnTo>
                  <a:cubicBezTo>
                    <a:pt x="7021957" y="0"/>
                    <a:pt x="7112762" y="90297"/>
                    <a:pt x="7112762" y="201930"/>
                  </a:cubicBezTo>
                  <a:lnTo>
                    <a:pt x="7093712" y="201930"/>
                  </a:lnTo>
                  <a:lnTo>
                    <a:pt x="7112762" y="201930"/>
                  </a:lnTo>
                  <a:lnTo>
                    <a:pt x="7112762" y="3780282"/>
                  </a:lnTo>
                  <a:lnTo>
                    <a:pt x="7093712" y="3780282"/>
                  </a:lnTo>
                  <a:lnTo>
                    <a:pt x="7112762" y="3780282"/>
                  </a:lnTo>
                  <a:cubicBezTo>
                    <a:pt x="7112762" y="3891915"/>
                    <a:pt x="7021957" y="3982212"/>
                    <a:pt x="6910070" y="3982212"/>
                  </a:cubicBezTo>
                  <a:lnTo>
                    <a:pt x="6910070" y="3963162"/>
                  </a:lnTo>
                  <a:lnTo>
                    <a:pt x="6910070" y="3982212"/>
                  </a:lnTo>
                  <a:lnTo>
                    <a:pt x="202692" y="3982212"/>
                  </a:lnTo>
                  <a:lnTo>
                    <a:pt x="202692" y="3963162"/>
                  </a:lnTo>
                  <a:lnTo>
                    <a:pt x="202692" y="3982212"/>
                  </a:lnTo>
                  <a:cubicBezTo>
                    <a:pt x="90805" y="3982212"/>
                    <a:pt x="0" y="3891915"/>
                    <a:pt x="0" y="3780282"/>
                  </a:cubicBezTo>
                  <a:lnTo>
                    <a:pt x="0" y="201930"/>
                  </a:lnTo>
                  <a:lnTo>
                    <a:pt x="19050" y="201930"/>
                  </a:lnTo>
                  <a:lnTo>
                    <a:pt x="0" y="201930"/>
                  </a:lnTo>
                  <a:moveTo>
                    <a:pt x="38100" y="201930"/>
                  </a:moveTo>
                  <a:lnTo>
                    <a:pt x="38100" y="3780282"/>
                  </a:lnTo>
                  <a:lnTo>
                    <a:pt x="19050" y="3780282"/>
                  </a:lnTo>
                  <a:lnTo>
                    <a:pt x="38100" y="3780282"/>
                  </a:lnTo>
                  <a:cubicBezTo>
                    <a:pt x="38100" y="3870706"/>
                    <a:pt x="111760" y="3944112"/>
                    <a:pt x="202692" y="3944112"/>
                  </a:cubicBezTo>
                  <a:lnTo>
                    <a:pt x="6910070" y="3944112"/>
                  </a:lnTo>
                  <a:cubicBezTo>
                    <a:pt x="7001001" y="3944112"/>
                    <a:pt x="7074662" y="3870706"/>
                    <a:pt x="7074662" y="3780282"/>
                  </a:cubicBezTo>
                  <a:lnTo>
                    <a:pt x="7074662" y="201930"/>
                  </a:lnTo>
                  <a:cubicBezTo>
                    <a:pt x="7074662" y="111506"/>
                    <a:pt x="7001001" y="38100"/>
                    <a:pt x="6910070" y="38100"/>
                  </a:cubicBezTo>
                  <a:lnTo>
                    <a:pt x="202692" y="38100"/>
                  </a:lnTo>
                  <a:lnTo>
                    <a:pt x="202692" y="19050"/>
                  </a:lnTo>
                  <a:lnTo>
                    <a:pt x="202692" y="38100"/>
                  </a:lnTo>
                  <a:cubicBezTo>
                    <a:pt x="111760" y="38100"/>
                    <a:pt x="38100" y="111506"/>
                    <a:pt x="38100" y="201930"/>
                  </a:cubicBezTo>
                  <a:close/>
                </a:path>
              </a:pathLst>
            </a:custGeom>
            <a:solidFill>
              <a:srgbClr val="BACFDD"/>
            </a:solidFill>
            <a:ln w="12700">
              <a:solidFill>
                <a:srgbClr val="000000"/>
              </a:solidFill>
            </a:ln>
          </p:spPr>
          <p:txBody>
            <a:bodyPr/>
            <a:lstStyle/>
            <a:p>
              <a:endParaRPr lang="vi-VN"/>
            </a:p>
          </p:txBody>
        </p:sp>
      </p:grpSp>
      <p:sp>
        <p:nvSpPr>
          <p:cNvPr id="10" name="Freeform 10" descr="preencoded.png"/>
          <p:cNvSpPr/>
          <p:nvPr/>
        </p:nvSpPr>
        <p:spPr>
          <a:xfrm>
            <a:off x="919315" y="3395367"/>
            <a:ext cx="114300" cy="2958103"/>
          </a:xfrm>
          <a:custGeom>
            <a:avLst/>
            <a:gdLst/>
            <a:ahLst/>
            <a:cxnLst/>
            <a:rect l="l" t="t" r="r" b="b"/>
            <a:pathLst>
              <a:path w="114300" h="2958103">
                <a:moveTo>
                  <a:pt x="0" y="0"/>
                </a:moveTo>
                <a:lnTo>
                  <a:pt x="114300" y="0"/>
                </a:lnTo>
                <a:lnTo>
                  <a:pt x="114300" y="2958103"/>
                </a:lnTo>
                <a:lnTo>
                  <a:pt x="0" y="2958103"/>
                </a:lnTo>
                <a:lnTo>
                  <a:pt x="0" y="0"/>
                </a:lnTo>
                <a:close/>
              </a:path>
            </a:pathLst>
          </a:custGeom>
          <a:blipFill>
            <a:blip r:embed="rId4"/>
            <a:stretch>
              <a:fillRect t="-70" b="-70"/>
            </a:stretch>
          </a:blipFill>
        </p:spPr>
        <p:txBody>
          <a:bodyPr/>
          <a:lstStyle/>
          <a:p>
            <a:endParaRPr lang="vi-VN"/>
          </a:p>
        </p:txBody>
      </p:sp>
      <p:sp>
        <p:nvSpPr>
          <p:cNvPr id="11" name="TextBox 11"/>
          <p:cNvSpPr txBox="1"/>
          <p:nvPr/>
        </p:nvSpPr>
        <p:spPr>
          <a:xfrm>
            <a:off x="1299123" y="3651352"/>
            <a:ext cx="4703559" cy="410369"/>
          </a:xfrm>
          <a:prstGeom prst="rect">
            <a:avLst/>
          </a:prstGeom>
        </p:spPr>
        <p:txBody>
          <a:bodyPr wrap="square" lIns="0" tIns="0" rIns="0" bIns="0" rtlCol="0" anchor="t">
            <a:spAutoFit/>
          </a:bodyPr>
          <a:lstStyle/>
          <a:p>
            <a:pPr algn="l">
              <a:lnSpc>
                <a:spcPts val="3188"/>
              </a:lnSpc>
            </a:pP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Xây</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dựng</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hệ thống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cơ</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bản</a:t>
            </a:r>
            <a:endParaRPr lang="en-US" sz="28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12" name="TextBox 12"/>
          <p:cNvSpPr txBox="1"/>
          <p:nvPr/>
        </p:nvSpPr>
        <p:spPr>
          <a:xfrm>
            <a:off x="1299124" y="4116438"/>
            <a:ext cx="4689272" cy="1659109"/>
          </a:xfrm>
          <a:prstGeom prst="rect">
            <a:avLst/>
          </a:prstGeom>
        </p:spPr>
        <p:txBody>
          <a:bodyPr lIns="0" tIns="0" rIns="0" bIns="0" rtlCol="0" anchor="t">
            <a:spAutoFit/>
          </a:bodyPr>
          <a:lstStyle/>
          <a:p>
            <a:pPr algn="l">
              <a:lnSpc>
                <a:spcPts val="3261"/>
              </a:lnSpc>
            </a:pP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Thiết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lập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một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nền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tảng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vững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chắc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để</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hoạt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động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thuê</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cầu</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lông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đảm</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bảo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tính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ổn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định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dễ</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sử</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dụng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grpSp>
        <p:nvGrpSpPr>
          <p:cNvPr id="13" name="Group 13"/>
          <p:cNvGrpSpPr/>
          <p:nvPr/>
        </p:nvGrpSpPr>
        <p:grpSpPr>
          <a:xfrm>
            <a:off x="6476552" y="3381080"/>
            <a:ext cx="5334743" cy="2986678"/>
            <a:chOff x="0" y="0"/>
            <a:chExt cx="7112991" cy="3982237"/>
          </a:xfrm>
        </p:grpSpPr>
        <p:sp>
          <p:nvSpPr>
            <p:cNvPr id="14" name="Freeform 14"/>
            <p:cNvSpPr/>
            <p:nvPr/>
          </p:nvSpPr>
          <p:spPr>
            <a:xfrm>
              <a:off x="19050" y="19050"/>
              <a:ext cx="7074916" cy="3944112"/>
            </a:xfrm>
            <a:custGeom>
              <a:avLst/>
              <a:gdLst/>
              <a:ahLst/>
              <a:cxnLst/>
              <a:rect l="l" t="t" r="r" b="b"/>
              <a:pathLst>
                <a:path w="7074916" h="3944112">
                  <a:moveTo>
                    <a:pt x="0" y="182880"/>
                  </a:moveTo>
                  <a:cubicBezTo>
                    <a:pt x="0" y="81915"/>
                    <a:pt x="82169" y="0"/>
                    <a:pt x="183642" y="0"/>
                  </a:cubicBezTo>
                  <a:lnTo>
                    <a:pt x="6891274" y="0"/>
                  </a:lnTo>
                  <a:cubicBezTo>
                    <a:pt x="6992747" y="0"/>
                    <a:pt x="7074916" y="81915"/>
                    <a:pt x="7074916" y="182880"/>
                  </a:cubicBezTo>
                  <a:lnTo>
                    <a:pt x="7074916" y="3761232"/>
                  </a:lnTo>
                  <a:cubicBezTo>
                    <a:pt x="7074916" y="3862197"/>
                    <a:pt x="6992747" y="3944112"/>
                    <a:pt x="6891274" y="3944112"/>
                  </a:cubicBezTo>
                  <a:lnTo>
                    <a:pt x="183642" y="3944112"/>
                  </a:lnTo>
                  <a:cubicBezTo>
                    <a:pt x="82169" y="3944112"/>
                    <a:pt x="0" y="3862197"/>
                    <a:pt x="0" y="3761232"/>
                  </a:cubicBezTo>
                  <a:close/>
                </a:path>
              </a:pathLst>
            </a:custGeom>
            <a:solidFill>
              <a:srgbClr val="FFFFFF"/>
            </a:solidFill>
            <a:ln w="12700">
              <a:solidFill>
                <a:srgbClr val="000000"/>
              </a:solidFill>
            </a:ln>
          </p:spPr>
          <p:txBody>
            <a:bodyPr/>
            <a:lstStyle/>
            <a:p>
              <a:endParaRPr lang="vi-VN"/>
            </a:p>
          </p:txBody>
        </p:sp>
        <p:sp>
          <p:nvSpPr>
            <p:cNvPr id="15" name="Freeform 15"/>
            <p:cNvSpPr/>
            <p:nvPr/>
          </p:nvSpPr>
          <p:spPr>
            <a:xfrm>
              <a:off x="0" y="0"/>
              <a:ext cx="7113016" cy="3982212"/>
            </a:xfrm>
            <a:custGeom>
              <a:avLst/>
              <a:gdLst/>
              <a:ahLst/>
              <a:cxnLst/>
              <a:rect l="l" t="t" r="r" b="b"/>
              <a:pathLst>
                <a:path w="7113016" h="3982212">
                  <a:moveTo>
                    <a:pt x="0" y="201930"/>
                  </a:moveTo>
                  <a:cubicBezTo>
                    <a:pt x="0" y="90297"/>
                    <a:pt x="90805" y="0"/>
                    <a:pt x="202692" y="0"/>
                  </a:cubicBezTo>
                  <a:lnTo>
                    <a:pt x="6910324" y="0"/>
                  </a:lnTo>
                  <a:lnTo>
                    <a:pt x="6910324" y="19050"/>
                  </a:lnTo>
                  <a:lnTo>
                    <a:pt x="6910324" y="0"/>
                  </a:lnTo>
                  <a:cubicBezTo>
                    <a:pt x="7022211" y="0"/>
                    <a:pt x="7113016" y="90297"/>
                    <a:pt x="7113016" y="201930"/>
                  </a:cubicBezTo>
                  <a:lnTo>
                    <a:pt x="7093966" y="201930"/>
                  </a:lnTo>
                  <a:lnTo>
                    <a:pt x="7113016" y="201930"/>
                  </a:lnTo>
                  <a:lnTo>
                    <a:pt x="7113016" y="3780282"/>
                  </a:lnTo>
                  <a:lnTo>
                    <a:pt x="7093966" y="3780282"/>
                  </a:lnTo>
                  <a:lnTo>
                    <a:pt x="7113016" y="3780282"/>
                  </a:lnTo>
                  <a:cubicBezTo>
                    <a:pt x="7113016" y="3891915"/>
                    <a:pt x="7022211" y="3982212"/>
                    <a:pt x="6910324" y="3982212"/>
                  </a:cubicBezTo>
                  <a:lnTo>
                    <a:pt x="6910324" y="3963162"/>
                  </a:lnTo>
                  <a:lnTo>
                    <a:pt x="6910324" y="3982212"/>
                  </a:lnTo>
                  <a:lnTo>
                    <a:pt x="202692" y="3982212"/>
                  </a:lnTo>
                  <a:lnTo>
                    <a:pt x="202692" y="3963162"/>
                  </a:lnTo>
                  <a:lnTo>
                    <a:pt x="202692" y="3982212"/>
                  </a:lnTo>
                  <a:cubicBezTo>
                    <a:pt x="90805" y="3982212"/>
                    <a:pt x="0" y="3891915"/>
                    <a:pt x="0" y="3780282"/>
                  </a:cubicBezTo>
                  <a:lnTo>
                    <a:pt x="0" y="201930"/>
                  </a:lnTo>
                  <a:lnTo>
                    <a:pt x="19050" y="201930"/>
                  </a:lnTo>
                  <a:lnTo>
                    <a:pt x="0" y="201930"/>
                  </a:lnTo>
                  <a:moveTo>
                    <a:pt x="38100" y="201930"/>
                  </a:moveTo>
                  <a:lnTo>
                    <a:pt x="38100" y="3780282"/>
                  </a:lnTo>
                  <a:lnTo>
                    <a:pt x="19050" y="3780282"/>
                  </a:lnTo>
                  <a:lnTo>
                    <a:pt x="38100" y="3780282"/>
                  </a:lnTo>
                  <a:cubicBezTo>
                    <a:pt x="38100" y="3870706"/>
                    <a:pt x="111760" y="3944112"/>
                    <a:pt x="202692" y="3944112"/>
                  </a:cubicBezTo>
                  <a:lnTo>
                    <a:pt x="6910324" y="3944112"/>
                  </a:lnTo>
                  <a:cubicBezTo>
                    <a:pt x="7001256" y="3944112"/>
                    <a:pt x="7074916" y="3870706"/>
                    <a:pt x="7074916" y="3780282"/>
                  </a:cubicBezTo>
                  <a:lnTo>
                    <a:pt x="7074916" y="201930"/>
                  </a:lnTo>
                  <a:cubicBezTo>
                    <a:pt x="7074916" y="111506"/>
                    <a:pt x="7001256" y="38100"/>
                    <a:pt x="6910324" y="38100"/>
                  </a:cubicBezTo>
                  <a:lnTo>
                    <a:pt x="202692" y="38100"/>
                  </a:lnTo>
                  <a:lnTo>
                    <a:pt x="202692" y="19050"/>
                  </a:lnTo>
                  <a:lnTo>
                    <a:pt x="202692" y="38100"/>
                  </a:lnTo>
                  <a:cubicBezTo>
                    <a:pt x="111760" y="38100"/>
                    <a:pt x="38100" y="111506"/>
                    <a:pt x="38100" y="201930"/>
                  </a:cubicBezTo>
                  <a:close/>
                </a:path>
              </a:pathLst>
            </a:custGeom>
            <a:solidFill>
              <a:srgbClr val="BACFDD"/>
            </a:solidFill>
            <a:ln w="12700">
              <a:solidFill>
                <a:srgbClr val="000000"/>
              </a:solidFill>
            </a:ln>
          </p:spPr>
          <p:txBody>
            <a:bodyPr/>
            <a:lstStyle/>
            <a:p>
              <a:endParaRPr lang="vi-VN"/>
            </a:p>
          </p:txBody>
        </p:sp>
      </p:grpSp>
      <p:sp>
        <p:nvSpPr>
          <p:cNvPr id="16" name="Freeform 16" descr="preencoded.png"/>
          <p:cNvSpPr/>
          <p:nvPr/>
        </p:nvSpPr>
        <p:spPr>
          <a:xfrm>
            <a:off x="6462265" y="3395367"/>
            <a:ext cx="114300" cy="2958103"/>
          </a:xfrm>
          <a:custGeom>
            <a:avLst/>
            <a:gdLst/>
            <a:ahLst/>
            <a:cxnLst/>
            <a:rect l="l" t="t" r="r" b="b"/>
            <a:pathLst>
              <a:path w="114300" h="2958103">
                <a:moveTo>
                  <a:pt x="0" y="0"/>
                </a:moveTo>
                <a:lnTo>
                  <a:pt x="114300" y="0"/>
                </a:lnTo>
                <a:lnTo>
                  <a:pt x="114300" y="2958103"/>
                </a:lnTo>
                <a:lnTo>
                  <a:pt x="0" y="2958103"/>
                </a:lnTo>
                <a:lnTo>
                  <a:pt x="0" y="0"/>
                </a:lnTo>
                <a:close/>
              </a:path>
            </a:pathLst>
          </a:custGeom>
          <a:blipFill>
            <a:blip r:embed="rId4"/>
            <a:stretch>
              <a:fillRect t="-70" b="-70"/>
            </a:stretch>
          </a:blipFill>
        </p:spPr>
        <p:txBody>
          <a:bodyPr/>
          <a:lstStyle/>
          <a:p>
            <a:endParaRPr lang="vi-VN"/>
          </a:p>
        </p:txBody>
      </p:sp>
      <p:sp>
        <p:nvSpPr>
          <p:cNvPr id="17" name="TextBox 17"/>
          <p:cNvSpPr txBox="1"/>
          <p:nvPr/>
        </p:nvSpPr>
        <p:spPr>
          <a:xfrm>
            <a:off x="6842074" y="3597050"/>
            <a:ext cx="4243808" cy="410369"/>
          </a:xfrm>
          <a:prstGeom prst="rect">
            <a:avLst/>
          </a:prstGeom>
        </p:spPr>
        <p:txBody>
          <a:bodyPr wrap="square" lIns="0" tIns="0" rIns="0" bIns="0" rtlCol="0" anchor="t">
            <a:spAutoFit/>
          </a:bodyPr>
          <a:lstStyle/>
          <a:p>
            <a:pPr algn="l">
              <a:lnSpc>
                <a:spcPts val="3188"/>
              </a:lnSpc>
            </a:pP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Quản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lý</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thông tin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sân</a:t>
            </a:r>
            <a:endParaRPr lang="en-US" sz="28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18" name="TextBox 18"/>
          <p:cNvSpPr txBox="1"/>
          <p:nvPr/>
        </p:nvSpPr>
        <p:spPr>
          <a:xfrm>
            <a:off x="6842074" y="4116438"/>
            <a:ext cx="4689424" cy="1659109"/>
          </a:xfrm>
          <a:prstGeom prst="rect">
            <a:avLst/>
          </a:prstGeom>
        </p:spPr>
        <p:txBody>
          <a:bodyPr lIns="0" tIns="0" rIns="0" bIns="0" rtlCol="0" anchor="t">
            <a:spAutoFit/>
          </a:bodyPr>
          <a:lstStyle/>
          <a:p>
            <a:pPr algn="l">
              <a:lnSpc>
                <a:spcPts val="3261"/>
              </a:lnSpc>
            </a:pP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Tạo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cập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nhật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thông tin chi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tiết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về</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từng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bao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gồm</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trạng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thái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mô</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tả</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hình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ảnh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giúp người dùng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dễ</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dàng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lựa</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chọn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grpSp>
        <p:nvGrpSpPr>
          <p:cNvPr id="19" name="Group 19"/>
          <p:cNvGrpSpPr/>
          <p:nvPr/>
        </p:nvGrpSpPr>
        <p:grpSpPr>
          <a:xfrm>
            <a:off x="12019655" y="3381080"/>
            <a:ext cx="5334591" cy="2986678"/>
            <a:chOff x="0" y="0"/>
            <a:chExt cx="7112787" cy="3982237"/>
          </a:xfrm>
        </p:grpSpPr>
        <p:sp>
          <p:nvSpPr>
            <p:cNvPr id="20" name="Freeform 20"/>
            <p:cNvSpPr/>
            <p:nvPr/>
          </p:nvSpPr>
          <p:spPr>
            <a:xfrm>
              <a:off x="19050" y="19050"/>
              <a:ext cx="7074662" cy="3944112"/>
            </a:xfrm>
            <a:custGeom>
              <a:avLst/>
              <a:gdLst/>
              <a:ahLst/>
              <a:cxnLst/>
              <a:rect l="l" t="t" r="r" b="b"/>
              <a:pathLst>
                <a:path w="7074662" h="3944112">
                  <a:moveTo>
                    <a:pt x="0" y="182880"/>
                  </a:moveTo>
                  <a:cubicBezTo>
                    <a:pt x="0" y="81915"/>
                    <a:pt x="82169" y="0"/>
                    <a:pt x="183642" y="0"/>
                  </a:cubicBezTo>
                  <a:lnTo>
                    <a:pt x="6891020" y="0"/>
                  </a:lnTo>
                  <a:cubicBezTo>
                    <a:pt x="6992493" y="0"/>
                    <a:pt x="7074662" y="81915"/>
                    <a:pt x="7074662" y="182880"/>
                  </a:cubicBezTo>
                  <a:lnTo>
                    <a:pt x="7074662" y="3761232"/>
                  </a:lnTo>
                  <a:cubicBezTo>
                    <a:pt x="7074662" y="3862197"/>
                    <a:pt x="6992493" y="3944112"/>
                    <a:pt x="6891020" y="3944112"/>
                  </a:cubicBezTo>
                  <a:lnTo>
                    <a:pt x="183642" y="3944112"/>
                  </a:lnTo>
                  <a:cubicBezTo>
                    <a:pt x="82169" y="3944112"/>
                    <a:pt x="0" y="3862197"/>
                    <a:pt x="0" y="3761232"/>
                  </a:cubicBezTo>
                  <a:close/>
                </a:path>
              </a:pathLst>
            </a:custGeom>
            <a:solidFill>
              <a:srgbClr val="FFFFFF"/>
            </a:solidFill>
            <a:ln w="12700">
              <a:solidFill>
                <a:srgbClr val="000000"/>
              </a:solidFill>
            </a:ln>
          </p:spPr>
          <p:txBody>
            <a:bodyPr/>
            <a:lstStyle/>
            <a:p>
              <a:endParaRPr lang="vi-VN"/>
            </a:p>
          </p:txBody>
        </p:sp>
        <p:sp>
          <p:nvSpPr>
            <p:cNvPr id="21" name="Freeform 21"/>
            <p:cNvSpPr/>
            <p:nvPr/>
          </p:nvSpPr>
          <p:spPr>
            <a:xfrm>
              <a:off x="0" y="0"/>
              <a:ext cx="7112762" cy="3982212"/>
            </a:xfrm>
            <a:custGeom>
              <a:avLst/>
              <a:gdLst/>
              <a:ahLst/>
              <a:cxnLst/>
              <a:rect l="l" t="t" r="r" b="b"/>
              <a:pathLst>
                <a:path w="7112762" h="3982212">
                  <a:moveTo>
                    <a:pt x="0" y="201930"/>
                  </a:moveTo>
                  <a:cubicBezTo>
                    <a:pt x="0" y="90297"/>
                    <a:pt x="90805" y="0"/>
                    <a:pt x="202692" y="0"/>
                  </a:cubicBezTo>
                  <a:lnTo>
                    <a:pt x="6910070" y="0"/>
                  </a:lnTo>
                  <a:lnTo>
                    <a:pt x="6910070" y="19050"/>
                  </a:lnTo>
                  <a:lnTo>
                    <a:pt x="6910070" y="0"/>
                  </a:lnTo>
                  <a:cubicBezTo>
                    <a:pt x="7021957" y="0"/>
                    <a:pt x="7112762" y="90297"/>
                    <a:pt x="7112762" y="201930"/>
                  </a:cubicBezTo>
                  <a:lnTo>
                    <a:pt x="7093712" y="201930"/>
                  </a:lnTo>
                  <a:lnTo>
                    <a:pt x="7112762" y="201930"/>
                  </a:lnTo>
                  <a:lnTo>
                    <a:pt x="7112762" y="3780282"/>
                  </a:lnTo>
                  <a:lnTo>
                    <a:pt x="7093712" y="3780282"/>
                  </a:lnTo>
                  <a:lnTo>
                    <a:pt x="7112762" y="3780282"/>
                  </a:lnTo>
                  <a:cubicBezTo>
                    <a:pt x="7112762" y="3891915"/>
                    <a:pt x="7021957" y="3982212"/>
                    <a:pt x="6910070" y="3982212"/>
                  </a:cubicBezTo>
                  <a:lnTo>
                    <a:pt x="6910070" y="3963162"/>
                  </a:lnTo>
                  <a:lnTo>
                    <a:pt x="6910070" y="3982212"/>
                  </a:lnTo>
                  <a:lnTo>
                    <a:pt x="202692" y="3982212"/>
                  </a:lnTo>
                  <a:lnTo>
                    <a:pt x="202692" y="3963162"/>
                  </a:lnTo>
                  <a:lnTo>
                    <a:pt x="202692" y="3982212"/>
                  </a:lnTo>
                  <a:cubicBezTo>
                    <a:pt x="90805" y="3982212"/>
                    <a:pt x="0" y="3891915"/>
                    <a:pt x="0" y="3780282"/>
                  </a:cubicBezTo>
                  <a:lnTo>
                    <a:pt x="0" y="201930"/>
                  </a:lnTo>
                  <a:lnTo>
                    <a:pt x="19050" y="201930"/>
                  </a:lnTo>
                  <a:lnTo>
                    <a:pt x="0" y="201930"/>
                  </a:lnTo>
                  <a:moveTo>
                    <a:pt x="38100" y="201930"/>
                  </a:moveTo>
                  <a:lnTo>
                    <a:pt x="38100" y="3780282"/>
                  </a:lnTo>
                  <a:lnTo>
                    <a:pt x="19050" y="3780282"/>
                  </a:lnTo>
                  <a:lnTo>
                    <a:pt x="38100" y="3780282"/>
                  </a:lnTo>
                  <a:cubicBezTo>
                    <a:pt x="38100" y="3870706"/>
                    <a:pt x="111760" y="3944112"/>
                    <a:pt x="202692" y="3944112"/>
                  </a:cubicBezTo>
                  <a:lnTo>
                    <a:pt x="6910070" y="3944112"/>
                  </a:lnTo>
                  <a:cubicBezTo>
                    <a:pt x="7001001" y="3944112"/>
                    <a:pt x="7074662" y="3870706"/>
                    <a:pt x="7074662" y="3780282"/>
                  </a:cubicBezTo>
                  <a:lnTo>
                    <a:pt x="7074662" y="201930"/>
                  </a:lnTo>
                  <a:cubicBezTo>
                    <a:pt x="7074662" y="111506"/>
                    <a:pt x="7001001" y="38100"/>
                    <a:pt x="6910070" y="38100"/>
                  </a:cubicBezTo>
                  <a:lnTo>
                    <a:pt x="202692" y="38100"/>
                  </a:lnTo>
                  <a:lnTo>
                    <a:pt x="202692" y="19050"/>
                  </a:lnTo>
                  <a:lnTo>
                    <a:pt x="202692" y="38100"/>
                  </a:lnTo>
                  <a:cubicBezTo>
                    <a:pt x="111760" y="38100"/>
                    <a:pt x="38100" y="111506"/>
                    <a:pt x="38100" y="201930"/>
                  </a:cubicBezTo>
                  <a:close/>
                </a:path>
              </a:pathLst>
            </a:custGeom>
            <a:solidFill>
              <a:srgbClr val="BACFDD"/>
            </a:solidFill>
            <a:ln w="12700">
              <a:solidFill>
                <a:srgbClr val="000000"/>
              </a:solidFill>
            </a:ln>
          </p:spPr>
          <p:txBody>
            <a:bodyPr/>
            <a:lstStyle/>
            <a:p>
              <a:endParaRPr lang="vi-VN"/>
            </a:p>
          </p:txBody>
        </p:sp>
      </p:grpSp>
      <p:sp>
        <p:nvSpPr>
          <p:cNvPr id="22" name="Freeform 22" descr="preencoded.png"/>
          <p:cNvSpPr/>
          <p:nvPr/>
        </p:nvSpPr>
        <p:spPr>
          <a:xfrm>
            <a:off x="12005367" y="3395367"/>
            <a:ext cx="114300" cy="2958103"/>
          </a:xfrm>
          <a:custGeom>
            <a:avLst/>
            <a:gdLst/>
            <a:ahLst/>
            <a:cxnLst/>
            <a:rect l="l" t="t" r="r" b="b"/>
            <a:pathLst>
              <a:path w="114300" h="2958103">
                <a:moveTo>
                  <a:pt x="0" y="0"/>
                </a:moveTo>
                <a:lnTo>
                  <a:pt x="114300" y="0"/>
                </a:lnTo>
                <a:lnTo>
                  <a:pt x="114300" y="2958103"/>
                </a:lnTo>
                <a:lnTo>
                  <a:pt x="0" y="2958103"/>
                </a:lnTo>
                <a:lnTo>
                  <a:pt x="0" y="0"/>
                </a:lnTo>
                <a:close/>
              </a:path>
            </a:pathLst>
          </a:custGeom>
          <a:blipFill>
            <a:blip r:embed="rId4"/>
            <a:stretch>
              <a:fillRect t="-70" b="-70"/>
            </a:stretch>
          </a:blipFill>
        </p:spPr>
        <p:txBody>
          <a:bodyPr/>
          <a:lstStyle/>
          <a:p>
            <a:endParaRPr lang="vi-VN"/>
          </a:p>
        </p:txBody>
      </p:sp>
      <p:sp>
        <p:nvSpPr>
          <p:cNvPr id="23" name="TextBox 23"/>
          <p:cNvSpPr txBox="1"/>
          <p:nvPr/>
        </p:nvSpPr>
        <p:spPr>
          <a:xfrm>
            <a:off x="12385177" y="3651352"/>
            <a:ext cx="3921623" cy="410369"/>
          </a:xfrm>
          <a:prstGeom prst="rect">
            <a:avLst/>
          </a:prstGeom>
        </p:spPr>
        <p:txBody>
          <a:bodyPr wrap="square" lIns="0" tIns="0" rIns="0" bIns="0" rtlCol="0" anchor="t">
            <a:spAutoFit/>
          </a:bodyPr>
          <a:lstStyle/>
          <a:p>
            <a:pPr algn="l">
              <a:lnSpc>
                <a:spcPts val="3188"/>
              </a:lnSpc>
            </a:pP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Quản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lý</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lịch</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đặt</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sân</a:t>
            </a:r>
            <a:endParaRPr lang="en-US" sz="28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24" name="TextBox 24"/>
          <p:cNvSpPr txBox="1"/>
          <p:nvPr/>
        </p:nvSpPr>
        <p:spPr>
          <a:xfrm>
            <a:off x="12385177" y="4116438"/>
            <a:ext cx="4689272" cy="2082301"/>
          </a:xfrm>
          <a:prstGeom prst="rect">
            <a:avLst/>
          </a:prstGeom>
        </p:spPr>
        <p:txBody>
          <a:bodyPr lIns="0" tIns="0" rIns="0" bIns="0" rtlCol="0" anchor="t">
            <a:spAutoFit/>
          </a:bodyPr>
          <a:lstStyle/>
          <a:p>
            <a:pPr algn="l">
              <a:lnSpc>
                <a:spcPts val="3261"/>
              </a:lnSpc>
            </a:pP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Hệ thống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cho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phép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người dùng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đặt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sân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theo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khung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giờ</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cụ</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thể</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người quản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có</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thể</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dễ</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dàng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theo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dõi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xác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nhận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lượt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đặt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tránh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tình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trạng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trùng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lặp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grpSp>
        <p:nvGrpSpPr>
          <p:cNvPr id="25" name="Group 25"/>
          <p:cNvGrpSpPr/>
          <p:nvPr/>
        </p:nvGrpSpPr>
        <p:grpSpPr>
          <a:xfrm>
            <a:off x="933602" y="6576117"/>
            <a:ext cx="5334591" cy="2607621"/>
            <a:chOff x="0" y="0"/>
            <a:chExt cx="7112787" cy="3476828"/>
          </a:xfrm>
        </p:grpSpPr>
        <p:sp>
          <p:nvSpPr>
            <p:cNvPr id="26" name="Freeform 26"/>
            <p:cNvSpPr/>
            <p:nvPr/>
          </p:nvSpPr>
          <p:spPr>
            <a:xfrm>
              <a:off x="19050" y="19050"/>
              <a:ext cx="7074662" cy="3438779"/>
            </a:xfrm>
            <a:custGeom>
              <a:avLst/>
              <a:gdLst/>
              <a:ahLst/>
              <a:cxnLst/>
              <a:rect l="l" t="t" r="r" b="b"/>
              <a:pathLst>
                <a:path w="7074662" h="3438779">
                  <a:moveTo>
                    <a:pt x="0" y="182880"/>
                  </a:moveTo>
                  <a:cubicBezTo>
                    <a:pt x="0" y="81915"/>
                    <a:pt x="82296" y="0"/>
                    <a:pt x="183896" y="0"/>
                  </a:cubicBezTo>
                  <a:lnTo>
                    <a:pt x="6890765" y="0"/>
                  </a:lnTo>
                  <a:cubicBezTo>
                    <a:pt x="6992365" y="0"/>
                    <a:pt x="7074662" y="81915"/>
                    <a:pt x="7074662" y="182880"/>
                  </a:cubicBezTo>
                  <a:lnTo>
                    <a:pt x="7074662" y="3255899"/>
                  </a:lnTo>
                  <a:cubicBezTo>
                    <a:pt x="7074662" y="3356864"/>
                    <a:pt x="6992365" y="3438779"/>
                    <a:pt x="6890765" y="3438779"/>
                  </a:cubicBezTo>
                  <a:lnTo>
                    <a:pt x="183896" y="3438779"/>
                  </a:lnTo>
                  <a:cubicBezTo>
                    <a:pt x="82296" y="3438779"/>
                    <a:pt x="0" y="3356864"/>
                    <a:pt x="0" y="3255899"/>
                  </a:cubicBezTo>
                  <a:close/>
                </a:path>
              </a:pathLst>
            </a:custGeom>
            <a:solidFill>
              <a:srgbClr val="FFFFFF"/>
            </a:solidFill>
            <a:ln w="12700">
              <a:solidFill>
                <a:srgbClr val="000000"/>
              </a:solidFill>
            </a:ln>
          </p:spPr>
          <p:txBody>
            <a:bodyPr/>
            <a:lstStyle/>
            <a:p>
              <a:endParaRPr lang="vi-VN"/>
            </a:p>
          </p:txBody>
        </p:sp>
        <p:sp>
          <p:nvSpPr>
            <p:cNvPr id="27" name="Freeform 27"/>
            <p:cNvSpPr/>
            <p:nvPr/>
          </p:nvSpPr>
          <p:spPr>
            <a:xfrm>
              <a:off x="0" y="0"/>
              <a:ext cx="7112762" cy="3476879"/>
            </a:xfrm>
            <a:custGeom>
              <a:avLst/>
              <a:gdLst/>
              <a:ahLst/>
              <a:cxnLst/>
              <a:rect l="l" t="t" r="r" b="b"/>
              <a:pathLst>
                <a:path w="7112762" h="3476879">
                  <a:moveTo>
                    <a:pt x="0" y="201930"/>
                  </a:moveTo>
                  <a:cubicBezTo>
                    <a:pt x="0" y="90297"/>
                    <a:pt x="90932" y="0"/>
                    <a:pt x="202946" y="0"/>
                  </a:cubicBezTo>
                  <a:lnTo>
                    <a:pt x="6909815" y="0"/>
                  </a:lnTo>
                  <a:lnTo>
                    <a:pt x="6909815" y="19050"/>
                  </a:lnTo>
                  <a:lnTo>
                    <a:pt x="6909815" y="0"/>
                  </a:lnTo>
                  <a:cubicBezTo>
                    <a:pt x="7021830" y="0"/>
                    <a:pt x="7112762" y="90297"/>
                    <a:pt x="7112762" y="201930"/>
                  </a:cubicBezTo>
                  <a:lnTo>
                    <a:pt x="7093712" y="201930"/>
                  </a:lnTo>
                  <a:lnTo>
                    <a:pt x="7112762" y="201930"/>
                  </a:lnTo>
                  <a:lnTo>
                    <a:pt x="7112762" y="3274949"/>
                  </a:lnTo>
                  <a:lnTo>
                    <a:pt x="7093712" y="3274949"/>
                  </a:lnTo>
                  <a:lnTo>
                    <a:pt x="7112762" y="3274949"/>
                  </a:lnTo>
                  <a:cubicBezTo>
                    <a:pt x="7112762" y="3386582"/>
                    <a:pt x="7021830" y="3476879"/>
                    <a:pt x="6909815" y="3476879"/>
                  </a:cubicBezTo>
                  <a:lnTo>
                    <a:pt x="6909815" y="3457829"/>
                  </a:lnTo>
                  <a:lnTo>
                    <a:pt x="6909815" y="3476879"/>
                  </a:lnTo>
                  <a:lnTo>
                    <a:pt x="202946" y="3476879"/>
                  </a:lnTo>
                  <a:lnTo>
                    <a:pt x="202946" y="3457829"/>
                  </a:lnTo>
                  <a:lnTo>
                    <a:pt x="202946" y="3476879"/>
                  </a:lnTo>
                  <a:cubicBezTo>
                    <a:pt x="90932" y="3476879"/>
                    <a:pt x="0" y="3386582"/>
                    <a:pt x="0" y="3274949"/>
                  </a:cubicBezTo>
                  <a:lnTo>
                    <a:pt x="0" y="201930"/>
                  </a:lnTo>
                  <a:lnTo>
                    <a:pt x="19050" y="201930"/>
                  </a:lnTo>
                  <a:lnTo>
                    <a:pt x="0" y="201930"/>
                  </a:lnTo>
                  <a:moveTo>
                    <a:pt x="38100" y="201930"/>
                  </a:moveTo>
                  <a:lnTo>
                    <a:pt x="38100" y="3274949"/>
                  </a:lnTo>
                  <a:lnTo>
                    <a:pt x="19050" y="3274949"/>
                  </a:lnTo>
                  <a:lnTo>
                    <a:pt x="38100" y="3274949"/>
                  </a:lnTo>
                  <a:cubicBezTo>
                    <a:pt x="38100" y="3365373"/>
                    <a:pt x="111760" y="3438779"/>
                    <a:pt x="202946" y="3438779"/>
                  </a:cubicBezTo>
                  <a:lnTo>
                    <a:pt x="6909815" y="3438779"/>
                  </a:lnTo>
                  <a:cubicBezTo>
                    <a:pt x="7001001" y="3438779"/>
                    <a:pt x="7074662" y="3365373"/>
                    <a:pt x="7074662" y="3274949"/>
                  </a:cubicBezTo>
                  <a:lnTo>
                    <a:pt x="7074662" y="201930"/>
                  </a:lnTo>
                  <a:cubicBezTo>
                    <a:pt x="7074662" y="111506"/>
                    <a:pt x="7001001" y="38100"/>
                    <a:pt x="6909815" y="38100"/>
                  </a:cubicBezTo>
                  <a:lnTo>
                    <a:pt x="202946" y="38100"/>
                  </a:lnTo>
                  <a:lnTo>
                    <a:pt x="202946" y="19050"/>
                  </a:lnTo>
                  <a:lnTo>
                    <a:pt x="202946" y="38100"/>
                  </a:lnTo>
                  <a:cubicBezTo>
                    <a:pt x="111760" y="38100"/>
                    <a:pt x="38100" y="111506"/>
                    <a:pt x="38100" y="201930"/>
                  </a:cubicBezTo>
                  <a:close/>
                </a:path>
              </a:pathLst>
            </a:custGeom>
            <a:solidFill>
              <a:srgbClr val="BACFDD"/>
            </a:solidFill>
            <a:ln w="12700">
              <a:solidFill>
                <a:srgbClr val="000000"/>
              </a:solidFill>
            </a:ln>
          </p:spPr>
          <p:txBody>
            <a:bodyPr/>
            <a:lstStyle/>
            <a:p>
              <a:endParaRPr lang="vi-VN"/>
            </a:p>
          </p:txBody>
        </p:sp>
      </p:grpSp>
      <p:sp>
        <p:nvSpPr>
          <p:cNvPr id="28" name="Freeform 28" descr="preencoded.png"/>
          <p:cNvSpPr/>
          <p:nvPr/>
        </p:nvSpPr>
        <p:spPr>
          <a:xfrm>
            <a:off x="919315" y="6590405"/>
            <a:ext cx="114300" cy="2579046"/>
          </a:xfrm>
          <a:custGeom>
            <a:avLst/>
            <a:gdLst/>
            <a:ahLst/>
            <a:cxnLst/>
            <a:rect l="l" t="t" r="r" b="b"/>
            <a:pathLst>
              <a:path w="114300" h="2579046">
                <a:moveTo>
                  <a:pt x="0" y="0"/>
                </a:moveTo>
                <a:lnTo>
                  <a:pt x="114300" y="0"/>
                </a:lnTo>
                <a:lnTo>
                  <a:pt x="114300" y="2579046"/>
                </a:lnTo>
                <a:lnTo>
                  <a:pt x="0" y="2579046"/>
                </a:lnTo>
                <a:lnTo>
                  <a:pt x="0" y="0"/>
                </a:lnTo>
                <a:close/>
              </a:path>
            </a:pathLst>
          </a:custGeom>
          <a:blipFill>
            <a:blip r:embed="rId5"/>
            <a:stretch>
              <a:fillRect t="-43" b="-43"/>
            </a:stretch>
          </a:blipFill>
        </p:spPr>
        <p:txBody>
          <a:bodyPr/>
          <a:lstStyle/>
          <a:p>
            <a:endParaRPr lang="vi-VN"/>
          </a:p>
        </p:txBody>
      </p:sp>
      <p:sp>
        <p:nvSpPr>
          <p:cNvPr id="29" name="TextBox 29"/>
          <p:cNvSpPr txBox="1"/>
          <p:nvPr/>
        </p:nvSpPr>
        <p:spPr>
          <a:xfrm>
            <a:off x="1299124" y="6846389"/>
            <a:ext cx="4339676" cy="410369"/>
          </a:xfrm>
          <a:prstGeom prst="rect">
            <a:avLst/>
          </a:prstGeom>
        </p:spPr>
        <p:txBody>
          <a:bodyPr wrap="square" lIns="0" tIns="0" rIns="0" bIns="0" rtlCol="0" anchor="t">
            <a:spAutoFit/>
          </a:bodyPr>
          <a:lstStyle/>
          <a:p>
            <a:pPr algn="l">
              <a:lnSpc>
                <a:spcPts val="3188"/>
              </a:lnSpc>
            </a:pP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Quản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lý</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người dùng</a:t>
            </a:r>
          </a:p>
        </p:txBody>
      </p:sp>
      <p:sp>
        <p:nvSpPr>
          <p:cNvPr id="30" name="TextBox 30"/>
          <p:cNvSpPr txBox="1"/>
          <p:nvPr/>
        </p:nvSpPr>
        <p:spPr>
          <a:xfrm>
            <a:off x="1299124" y="7311476"/>
            <a:ext cx="4689272" cy="1224246"/>
          </a:xfrm>
          <a:prstGeom prst="rect">
            <a:avLst/>
          </a:prstGeom>
        </p:spPr>
        <p:txBody>
          <a:bodyPr lIns="0" tIns="0" rIns="0" bIns="0" rtlCol="0" anchor="t">
            <a:spAutoFit/>
          </a:bodyPr>
          <a:lstStyle/>
          <a:p>
            <a:pPr algn="l">
              <a:lnSpc>
                <a:spcPts val="3261"/>
              </a:lnSpc>
            </a:pP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Lưu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trữ</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thông tin người dùng,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hỗ</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trợ</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đăng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ký</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đăng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nhập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phân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quyền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tạo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trải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nghiệm</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cá</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nhân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hóa</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grpSp>
        <p:nvGrpSpPr>
          <p:cNvPr id="31" name="Group 31"/>
          <p:cNvGrpSpPr/>
          <p:nvPr/>
        </p:nvGrpSpPr>
        <p:grpSpPr>
          <a:xfrm>
            <a:off x="6476552" y="6576117"/>
            <a:ext cx="5334743" cy="2607621"/>
            <a:chOff x="0" y="0"/>
            <a:chExt cx="7112991" cy="3476828"/>
          </a:xfrm>
        </p:grpSpPr>
        <p:sp>
          <p:nvSpPr>
            <p:cNvPr id="32" name="Freeform 32"/>
            <p:cNvSpPr/>
            <p:nvPr/>
          </p:nvSpPr>
          <p:spPr>
            <a:xfrm>
              <a:off x="19050" y="19050"/>
              <a:ext cx="7074915" cy="3438779"/>
            </a:xfrm>
            <a:custGeom>
              <a:avLst/>
              <a:gdLst/>
              <a:ahLst/>
              <a:cxnLst/>
              <a:rect l="l" t="t" r="r" b="b"/>
              <a:pathLst>
                <a:path w="7074915" h="3438779">
                  <a:moveTo>
                    <a:pt x="0" y="182880"/>
                  </a:moveTo>
                  <a:cubicBezTo>
                    <a:pt x="0" y="81915"/>
                    <a:pt x="82296" y="0"/>
                    <a:pt x="183896" y="0"/>
                  </a:cubicBezTo>
                  <a:lnTo>
                    <a:pt x="6891020" y="0"/>
                  </a:lnTo>
                  <a:cubicBezTo>
                    <a:pt x="6992620" y="0"/>
                    <a:pt x="7074915" y="81915"/>
                    <a:pt x="7074915" y="182880"/>
                  </a:cubicBezTo>
                  <a:lnTo>
                    <a:pt x="7074915" y="3255899"/>
                  </a:lnTo>
                  <a:cubicBezTo>
                    <a:pt x="7074915" y="3356864"/>
                    <a:pt x="6992620" y="3438779"/>
                    <a:pt x="6891020" y="3438779"/>
                  </a:cubicBezTo>
                  <a:lnTo>
                    <a:pt x="183896" y="3438779"/>
                  </a:lnTo>
                  <a:cubicBezTo>
                    <a:pt x="82296" y="3438779"/>
                    <a:pt x="0" y="3356864"/>
                    <a:pt x="0" y="3255899"/>
                  </a:cubicBezTo>
                  <a:close/>
                </a:path>
              </a:pathLst>
            </a:custGeom>
            <a:solidFill>
              <a:srgbClr val="FFFFFF"/>
            </a:solidFill>
            <a:ln w="12700">
              <a:solidFill>
                <a:srgbClr val="000000"/>
              </a:solidFill>
            </a:ln>
          </p:spPr>
          <p:txBody>
            <a:bodyPr/>
            <a:lstStyle/>
            <a:p>
              <a:endParaRPr lang="vi-VN"/>
            </a:p>
          </p:txBody>
        </p:sp>
        <p:sp>
          <p:nvSpPr>
            <p:cNvPr id="33" name="Freeform 33"/>
            <p:cNvSpPr/>
            <p:nvPr/>
          </p:nvSpPr>
          <p:spPr>
            <a:xfrm>
              <a:off x="0" y="0"/>
              <a:ext cx="7113015" cy="3476879"/>
            </a:xfrm>
            <a:custGeom>
              <a:avLst/>
              <a:gdLst/>
              <a:ahLst/>
              <a:cxnLst/>
              <a:rect l="l" t="t" r="r" b="b"/>
              <a:pathLst>
                <a:path w="7113015" h="3476879">
                  <a:moveTo>
                    <a:pt x="0" y="201930"/>
                  </a:moveTo>
                  <a:cubicBezTo>
                    <a:pt x="0" y="90297"/>
                    <a:pt x="90932" y="0"/>
                    <a:pt x="202946" y="0"/>
                  </a:cubicBezTo>
                  <a:lnTo>
                    <a:pt x="6910070" y="0"/>
                  </a:lnTo>
                  <a:lnTo>
                    <a:pt x="6910070" y="19050"/>
                  </a:lnTo>
                  <a:lnTo>
                    <a:pt x="6910070" y="0"/>
                  </a:lnTo>
                  <a:cubicBezTo>
                    <a:pt x="7022084" y="0"/>
                    <a:pt x="7113015" y="90297"/>
                    <a:pt x="7113015" y="201930"/>
                  </a:cubicBezTo>
                  <a:lnTo>
                    <a:pt x="7093965" y="201930"/>
                  </a:lnTo>
                  <a:lnTo>
                    <a:pt x="7113015" y="201930"/>
                  </a:lnTo>
                  <a:lnTo>
                    <a:pt x="7113015" y="3274949"/>
                  </a:lnTo>
                  <a:lnTo>
                    <a:pt x="7093965" y="3274949"/>
                  </a:lnTo>
                  <a:lnTo>
                    <a:pt x="7113015" y="3274949"/>
                  </a:lnTo>
                  <a:cubicBezTo>
                    <a:pt x="7113015" y="3386582"/>
                    <a:pt x="7022084" y="3476879"/>
                    <a:pt x="6910070" y="3476879"/>
                  </a:cubicBezTo>
                  <a:lnTo>
                    <a:pt x="6910070" y="3457829"/>
                  </a:lnTo>
                  <a:lnTo>
                    <a:pt x="6910070" y="3476879"/>
                  </a:lnTo>
                  <a:lnTo>
                    <a:pt x="202946" y="3476879"/>
                  </a:lnTo>
                  <a:lnTo>
                    <a:pt x="202946" y="3457829"/>
                  </a:lnTo>
                  <a:lnTo>
                    <a:pt x="202946" y="3476879"/>
                  </a:lnTo>
                  <a:cubicBezTo>
                    <a:pt x="90932" y="3476879"/>
                    <a:pt x="0" y="3386582"/>
                    <a:pt x="0" y="3274949"/>
                  </a:cubicBezTo>
                  <a:lnTo>
                    <a:pt x="0" y="201930"/>
                  </a:lnTo>
                  <a:lnTo>
                    <a:pt x="19050" y="201930"/>
                  </a:lnTo>
                  <a:lnTo>
                    <a:pt x="0" y="201930"/>
                  </a:lnTo>
                  <a:moveTo>
                    <a:pt x="38100" y="201930"/>
                  </a:moveTo>
                  <a:lnTo>
                    <a:pt x="38100" y="3274949"/>
                  </a:lnTo>
                  <a:lnTo>
                    <a:pt x="19050" y="3274949"/>
                  </a:lnTo>
                  <a:lnTo>
                    <a:pt x="38100" y="3274949"/>
                  </a:lnTo>
                  <a:cubicBezTo>
                    <a:pt x="38100" y="3365373"/>
                    <a:pt x="111760" y="3438779"/>
                    <a:pt x="202946" y="3438779"/>
                  </a:cubicBezTo>
                  <a:lnTo>
                    <a:pt x="6910070" y="3438779"/>
                  </a:lnTo>
                  <a:cubicBezTo>
                    <a:pt x="7001256" y="3438779"/>
                    <a:pt x="7074915" y="3365373"/>
                    <a:pt x="7074915" y="3274949"/>
                  </a:cubicBezTo>
                  <a:lnTo>
                    <a:pt x="7074915" y="201930"/>
                  </a:lnTo>
                  <a:cubicBezTo>
                    <a:pt x="7074915" y="111506"/>
                    <a:pt x="7001256" y="38100"/>
                    <a:pt x="6910070" y="38100"/>
                  </a:cubicBezTo>
                  <a:lnTo>
                    <a:pt x="202946" y="38100"/>
                  </a:lnTo>
                  <a:lnTo>
                    <a:pt x="202946" y="19050"/>
                  </a:lnTo>
                  <a:lnTo>
                    <a:pt x="202946" y="38100"/>
                  </a:lnTo>
                  <a:cubicBezTo>
                    <a:pt x="111760" y="38100"/>
                    <a:pt x="38100" y="111506"/>
                    <a:pt x="38100" y="201930"/>
                  </a:cubicBezTo>
                  <a:close/>
                </a:path>
              </a:pathLst>
            </a:custGeom>
            <a:solidFill>
              <a:srgbClr val="BACFDD"/>
            </a:solidFill>
            <a:ln w="12700">
              <a:solidFill>
                <a:srgbClr val="000000"/>
              </a:solidFill>
            </a:ln>
          </p:spPr>
          <p:txBody>
            <a:bodyPr/>
            <a:lstStyle/>
            <a:p>
              <a:endParaRPr lang="vi-VN"/>
            </a:p>
          </p:txBody>
        </p:sp>
      </p:grpSp>
      <p:sp>
        <p:nvSpPr>
          <p:cNvPr id="34" name="Freeform 34" descr="preencoded.png"/>
          <p:cNvSpPr/>
          <p:nvPr/>
        </p:nvSpPr>
        <p:spPr>
          <a:xfrm>
            <a:off x="6462265" y="6590405"/>
            <a:ext cx="114300" cy="2579046"/>
          </a:xfrm>
          <a:custGeom>
            <a:avLst/>
            <a:gdLst/>
            <a:ahLst/>
            <a:cxnLst/>
            <a:rect l="l" t="t" r="r" b="b"/>
            <a:pathLst>
              <a:path w="114300" h="2579046">
                <a:moveTo>
                  <a:pt x="0" y="0"/>
                </a:moveTo>
                <a:lnTo>
                  <a:pt x="114300" y="0"/>
                </a:lnTo>
                <a:lnTo>
                  <a:pt x="114300" y="2579046"/>
                </a:lnTo>
                <a:lnTo>
                  <a:pt x="0" y="2579046"/>
                </a:lnTo>
                <a:lnTo>
                  <a:pt x="0" y="0"/>
                </a:lnTo>
                <a:close/>
              </a:path>
            </a:pathLst>
          </a:custGeom>
          <a:blipFill>
            <a:blip r:embed="rId5"/>
            <a:stretch>
              <a:fillRect t="-43" b="-43"/>
            </a:stretch>
          </a:blipFill>
        </p:spPr>
        <p:txBody>
          <a:bodyPr/>
          <a:lstStyle/>
          <a:p>
            <a:endParaRPr lang="vi-VN"/>
          </a:p>
        </p:txBody>
      </p:sp>
      <p:sp>
        <p:nvSpPr>
          <p:cNvPr id="35" name="TextBox 35"/>
          <p:cNvSpPr txBox="1"/>
          <p:nvPr/>
        </p:nvSpPr>
        <p:spPr>
          <a:xfrm>
            <a:off x="6842074" y="6846389"/>
            <a:ext cx="4689424" cy="410369"/>
          </a:xfrm>
          <a:prstGeom prst="rect">
            <a:avLst/>
          </a:prstGeom>
        </p:spPr>
        <p:txBody>
          <a:bodyPr wrap="square" lIns="0" tIns="0" rIns="0" bIns="0" rtlCol="0" anchor="t">
            <a:spAutoFit/>
          </a:bodyPr>
          <a:lstStyle/>
          <a:p>
            <a:pPr algn="l">
              <a:lnSpc>
                <a:spcPts val="3188"/>
              </a:lnSpc>
            </a:pP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Áp</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dụng</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kiến</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thức</a:t>
            </a:r>
            <a:r>
              <a:rPr lang="en-US" sz="2800" b="1">
                <a:solidFill>
                  <a:srgbClr val="384653"/>
                </a:solidFill>
                <a:latin typeface="Times New Roman" panose="02020603050405020304" pitchFamily="18" charset="0"/>
                <a:ea typeface="Barlow Bold"/>
                <a:cs typeface="Times New Roman" panose="02020603050405020304" pitchFamily="18" charset="0"/>
                <a:sym typeface="Barlow Bold"/>
              </a:rPr>
              <a:t> thực </a:t>
            </a:r>
            <a:r>
              <a:rPr lang="en-US" sz="2800" b="1" err="1">
                <a:solidFill>
                  <a:srgbClr val="384653"/>
                </a:solidFill>
                <a:latin typeface="Times New Roman" panose="02020603050405020304" pitchFamily="18" charset="0"/>
                <a:ea typeface="Barlow Bold"/>
                <a:cs typeface="Times New Roman" panose="02020603050405020304" pitchFamily="18" charset="0"/>
                <a:sym typeface="Barlow Bold"/>
              </a:rPr>
              <a:t>tế</a:t>
            </a:r>
            <a:endParaRPr lang="en-US" sz="2800" b="1">
              <a:solidFill>
                <a:srgbClr val="384653"/>
              </a:solidFill>
              <a:latin typeface="Times New Roman" panose="02020603050405020304" pitchFamily="18" charset="0"/>
              <a:ea typeface="Barlow Bold"/>
              <a:cs typeface="Times New Roman" panose="02020603050405020304" pitchFamily="18" charset="0"/>
              <a:sym typeface="Barlow Bold"/>
            </a:endParaRPr>
          </a:p>
        </p:txBody>
      </p:sp>
      <p:sp>
        <p:nvSpPr>
          <p:cNvPr id="36" name="TextBox 36"/>
          <p:cNvSpPr txBox="1"/>
          <p:nvPr/>
        </p:nvSpPr>
        <p:spPr>
          <a:xfrm>
            <a:off x="6842074" y="7311476"/>
            <a:ext cx="4689424" cy="1659109"/>
          </a:xfrm>
          <a:prstGeom prst="rect">
            <a:avLst/>
          </a:prstGeom>
        </p:spPr>
        <p:txBody>
          <a:bodyPr lIns="0" tIns="0" rIns="0" bIns="0" rtlCol="0" anchor="t">
            <a:spAutoFit/>
          </a:bodyPr>
          <a:lstStyle/>
          <a:p>
            <a:pPr algn="l">
              <a:lnSpc>
                <a:spcPts val="3261"/>
              </a:lnSpc>
            </a:pP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Đề</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tài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này</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cũng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cơ</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hội</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để</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áp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dụng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các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kiến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thức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đã</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học</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về</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lập</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trình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web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vào</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một</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dự</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án</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thực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tế</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củng</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cố</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kỹ</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năng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và</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kinh</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 </a:t>
            </a:r>
            <a:r>
              <a:rPr lang="en-US" sz="2400" err="1">
                <a:solidFill>
                  <a:srgbClr val="384653"/>
                </a:solidFill>
                <a:latin typeface="Times New Roman" panose="02020603050405020304" pitchFamily="18" charset="0"/>
                <a:ea typeface="Montserrat"/>
                <a:cs typeface="Times New Roman" panose="02020603050405020304" pitchFamily="18" charset="0"/>
                <a:sym typeface="Montserrat"/>
              </a:rPr>
              <a:t>nghiệm</a:t>
            </a:r>
            <a:r>
              <a:rPr lang="en-US" sz="2400">
                <a:solidFill>
                  <a:srgbClr val="384653"/>
                </a:solidFill>
                <a:latin typeface="Times New Roman" panose="02020603050405020304" pitchFamily="18" charset="0"/>
                <a:ea typeface="Montserrat"/>
                <a:cs typeface="Times New Roman" panose="02020603050405020304" pitchFamily="18" charset="0"/>
                <a:sym typeface="Montserra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1229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4343400" y="518045"/>
            <a:ext cx="9144000" cy="544636"/>
          </a:xfrm>
          <a:prstGeom prst="rect">
            <a:avLst/>
          </a:prstGeom>
        </p:spPr>
        <p:txBody>
          <a:bodyPr wrap="square" lIns="0" tIns="0" rIns="0" bIns="0" rtlCol="0" anchor="t">
            <a:spAutoFit/>
          </a:bodyPr>
          <a:lstStyle/>
          <a:p>
            <a:pPr algn="l">
              <a:lnSpc>
                <a:spcPts val="4064"/>
              </a:lnSpc>
            </a:pPr>
            <a:r>
              <a:rPr lang="en-US" sz="4000" b="1">
                <a:solidFill>
                  <a:srgbClr val="2E3C4E"/>
                </a:solidFill>
                <a:latin typeface="Times New Roman" panose="02020603050405020304" pitchFamily="18" charset="0"/>
                <a:ea typeface="Barlow Bold"/>
                <a:cs typeface="Times New Roman" panose="02020603050405020304" pitchFamily="18" charset="0"/>
                <a:sym typeface="Barlow Bold"/>
              </a:rPr>
              <a:t>      Đối </a:t>
            </a:r>
            <a:r>
              <a:rPr lang="en-US" sz="4000" b="1" err="1">
                <a:solidFill>
                  <a:srgbClr val="2E3C4E"/>
                </a:solidFill>
                <a:latin typeface="Times New Roman" panose="02020603050405020304" pitchFamily="18" charset="0"/>
                <a:ea typeface="Barlow Bold"/>
                <a:cs typeface="Times New Roman" panose="02020603050405020304" pitchFamily="18" charset="0"/>
                <a:sym typeface="Barlow Bold"/>
              </a:rPr>
              <a:t>tượng</a:t>
            </a:r>
            <a:r>
              <a:rPr lang="en-US" sz="4000" b="1">
                <a:solidFill>
                  <a:srgbClr val="2E3C4E"/>
                </a:solidFill>
                <a:latin typeface="Times New Roman" panose="02020603050405020304" pitchFamily="18" charset="0"/>
                <a:ea typeface="Barlow Bold"/>
                <a:cs typeface="Times New Roman" panose="02020603050405020304" pitchFamily="18" charset="0"/>
                <a:sym typeface="Barlow Bold"/>
              </a:rPr>
              <a:t> &amp; Phạm vi </a:t>
            </a:r>
            <a:r>
              <a:rPr lang="en-US" sz="4000" b="1" err="1">
                <a:solidFill>
                  <a:srgbClr val="2E3C4E"/>
                </a:solidFill>
                <a:latin typeface="Times New Roman" panose="02020603050405020304" pitchFamily="18" charset="0"/>
                <a:ea typeface="Barlow Bold"/>
                <a:cs typeface="Times New Roman" panose="02020603050405020304" pitchFamily="18" charset="0"/>
                <a:sym typeface="Barlow Bold"/>
              </a:rPr>
              <a:t>nghiên</a:t>
            </a:r>
            <a:r>
              <a:rPr lang="en-US" sz="40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vi-VN" sz="4000" b="1">
                <a:solidFill>
                  <a:srgbClr val="2E3C4E"/>
                </a:solidFill>
                <a:latin typeface="Times New Roman" panose="02020603050405020304" pitchFamily="18" charset="0"/>
                <a:ea typeface="Barlow Bold"/>
                <a:cs typeface="Times New Roman" panose="02020603050405020304" pitchFamily="18" charset="0"/>
                <a:sym typeface="Barlow Bold"/>
              </a:rPr>
              <a:t>cứu</a:t>
            </a:r>
            <a:endParaRPr lang="en-US" sz="4000" b="1">
              <a:solidFill>
                <a:srgbClr val="2E3C4E"/>
              </a:solidFill>
              <a:latin typeface="Times New Roman" panose="02020603050405020304" pitchFamily="18" charset="0"/>
              <a:ea typeface="Barlow Bold"/>
              <a:cs typeface="Times New Roman" panose="02020603050405020304" pitchFamily="18" charset="0"/>
              <a:sym typeface="Barlow Bold"/>
            </a:endParaRPr>
          </a:p>
        </p:txBody>
      </p:sp>
      <p:sp>
        <p:nvSpPr>
          <p:cNvPr id="6" name="Freeform 6" descr="preencoded.png"/>
          <p:cNvSpPr/>
          <p:nvPr/>
        </p:nvSpPr>
        <p:spPr>
          <a:xfrm>
            <a:off x="4267200" y="1175029"/>
            <a:ext cx="8991600" cy="4654271"/>
          </a:xfrm>
          <a:custGeom>
            <a:avLst/>
            <a:gdLst/>
            <a:ahLst/>
            <a:cxnLst/>
            <a:rect l="l" t="t" r="r" b="b"/>
            <a:pathLst>
              <a:path w="10359965" h="5376623">
                <a:moveTo>
                  <a:pt x="0" y="0"/>
                </a:moveTo>
                <a:lnTo>
                  <a:pt x="10359965" y="0"/>
                </a:lnTo>
                <a:lnTo>
                  <a:pt x="10359965" y="5376623"/>
                </a:lnTo>
                <a:lnTo>
                  <a:pt x="0" y="5376623"/>
                </a:lnTo>
                <a:lnTo>
                  <a:pt x="0" y="0"/>
                </a:lnTo>
                <a:close/>
              </a:path>
            </a:pathLst>
          </a:custGeom>
          <a:blipFill>
            <a:blip r:embed="rId4"/>
            <a:stretch>
              <a:fillRect t="-65915" b="-26770"/>
            </a:stretch>
          </a:blipFill>
        </p:spPr>
        <p:txBody>
          <a:bodyPr/>
          <a:lstStyle/>
          <a:p>
            <a:endParaRPr lang="vi-VN"/>
          </a:p>
        </p:txBody>
      </p:sp>
      <p:sp>
        <p:nvSpPr>
          <p:cNvPr id="7" name="TextBox 7"/>
          <p:cNvSpPr txBox="1"/>
          <p:nvPr/>
        </p:nvSpPr>
        <p:spPr>
          <a:xfrm>
            <a:off x="1025013" y="6291867"/>
            <a:ext cx="4686300" cy="410369"/>
          </a:xfrm>
          <a:prstGeom prst="rect">
            <a:avLst/>
          </a:prstGeom>
        </p:spPr>
        <p:txBody>
          <a:bodyPr wrap="square" lIns="0" tIns="0" rIns="0" bIns="0" rtlCol="0" anchor="t">
            <a:spAutoFit/>
          </a:bodyPr>
          <a:lstStyle/>
          <a:p>
            <a:pPr algn="l">
              <a:lnSpc>
                <a:spcPts val="3199"/>
              </a:lnSpc>
            </a:pPr>
            <a:r>
              <a:rPr lang="en-US" sz="2800" b="1">
                <a:solidFill>
                  <a:srgbClr val="2E3C4E"/>
                </a:solidFill>
                <a:latin typeface="Times New Roman" panose="02020603050405020304" pitchFamily="18" charset="0"/>
                <a:ea typeface="Barlow Bold"/>
                <a:cs typeface="Times New Roman" panose="02020603050405020304" pitchFamily="18" charset="0"/>
                <a:sym typeface="Barlow Bold"/>
              </a:rPr>
              <a:t>Đối </a:t>
            </a:r>
            <a:r>
              <a:rPr lang="en-US" sz="2800" b="1" err="1">
                <a:solidFill>
                  <a:srgbClr val="2E3C4E"/>
                </a:solidFill>
                <a:latin typeface="Times New Roman" panose="02020603050405020304" pitchFamily="18" charset="0"/>
                <a:ea typeface="Barlow Bold"/>
                <a:cs typeface="Times New Roman" panose="02020603050405020304" pitchFamily="18" charset="0"/>
                <a:sym typeface="Barlow Bold"/>
              </a:rPr>
              <a:t>tượng</a:t>
            </a:r>
            <a:r>
              <a:rPr lang="en-US" sz="28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2E3C4E"/>
                </a:solidFill>
                <a:latin typeface="Times New Roman" panose="02020603050405020304" pitchFamily="18" charset="0"/>
                <a:ea typeface="Barlow Bold"/>
                <a:cs typeface="Times New Roman" panose="02020603050405020304" pitchFamily="18" charset="0"/>
                <a:sym typeface="Barlow Bold"/>
              </a:rPr>
              <a:t>nghiên</a:t>
            </a:r>
            <a:r>
              <a:rPr lang="en-US" sz="28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2E3C4E"/>
                </a:solidFill>
                <a:latin typeface="Times New Roman" panose="02020603050405020304" pitchFamily="18" charset="0"/>
                <a:ea typeface="Barlow Bold"/>
                <a:cs typeface="Times New Roman" panose="02020603050405020304" pitchFamily="18" charset="0"/>
                <a:sym typeface="Barlow Bold"/>
              </a:rPr>
              <a:t>cứu</a:t>
            </a:r>
            <a:endParaRPr lang="en-US" sz="2800" b="1">
              <a:solidFill>
                <a:srgbClr val="2E3C4E"/>
              </a:solidFill>
              <a:latin typeface="Times New Roman" panose="02020603050405020304" pitchFamily="18" charset="0"/>
              <a:ea typeface="Barlow Bold"/>
              <a:cs typeface="Times New Roman" panose="02020603050405020304" pitchFamily="18" charset="0"/>
              <a:sym typeface="Barlow Bold"/>
            </a:endParaRPr>
          </a:p>
        </p:txBody>
      </p:sp>
      <p:sp>
        <p:nvSpPr>
          <p:cNvPr id="8" name="TextBox 8"/>
          <p:cNvSpPr txBox="1"/>
          <p:nvPr/>
        </p:nvSpPr>
        <p:spPr>
          <a:xfrm>
            <a:off x="1041881" y="7004329"/>
            <a:ext cx="6349519" cy="830997"/>
          </a:xfrm>
          <a:prstGeom prst="rect">
            <a:avLst/>
          </a:prstGeom>
        </p:spPr>
        <p:txBody>
          <a:bodyPr wrap="square" lIns="0" tIns="0" rIns="0" bIns="0" rtlCol="0" anchor="t">
            <a:spAutoFit/>
          </a:bodyPr>
          <a:lstStyle/>
          <a:p>
            <a:r>
              <a:rPr lang="vi-VN"/>
              <a:t>Đối tượng nghiên cứu của đề tài là hệ thống quản lý sân cầu lông, bao gồm các chức năng quản lý thông tin sân, quản lý lịch đặt sân theo khung giờ và quản lý người dùng.</a:t>
            </a:r>
          </a:p>
        </p:txBody>
      </p:sp>
      <p:sp>
        <p:nvSpPr>
          <p:cNvPr id="9" name="TextBox 9"/>
          <p:cNvSpPr txBox="1"/>
          <p:nvPr/>
        </p:nvSpPr>
        <p:spPr>
          <a:xfrm>
            <a:off x="9735485" y="6291868"/>
            <a:ext cx="4004886" cy="410369"/>
          </a:xfrm>
          <a:prstGeom prst="rect">
            <a:avLst/>
          </a:prstGeom>
        </p:spPr>
        <p:txBody>
          <a:bodyPr wrap="square" lIns="0" tIns="0" rIns="0" bIns="0" rtlCol="0" anchor="t">
            <a:spAutoFit/>
          </a:bodyPr>
          <a:lstStyle/>
          <a:p>
            <a:pPr algn="l">
              <a:lnSpc>
                <a:spcPts val="3199"/>
              </a:lnSpc>
            </a:pPr>
            <a:r>
              <a:rPr lang="en-US" sz="2800" b="1">
                <a:solidFill>
                  <a:srgbClr val="2E3C4E"/>
                </a:solidFill>
                <a:latin typeface="Times New Roman" panose="02020603050405020304" pitchFamily="18" charset="0"/>
                <a:ea typeface="Barlow Bold"/>
                <a:cs typeface="Times New Roman" panose="02020603050405020304" pitchFamily="18" charset="0"/>
                <a:sym typeface="Barlow Bold"/>
              </a:rPr>
              <a:t>Phạm vi </a:t>
            </a:r>
            <a:r>
              <a:rPr lang="en-US" sz="2800" b="1" err="1">
                <a:solidFill>
                  <a:srgbClr val="2E3C4E"/>
                </a:solidFill>
                <a:latin typeface="Times New Roman" panose="02020603050405020304" pitchFamily="18" charset="0"/>
                <a:ea typeface="Barlow Bold"/>
                <a:cs typeface="Times New Roman" panose="02020603050405020304" pitchFamily="18" charset="0"/>
                <a:sym typeface="Barlow Bold"/>
              </a:rPr>
              <a:t>nghiên</a:t>
            </a:r>
            <a:r>
              <a:rPr lang="en-US" sz="2800" b="1">
                <a:solidFill>
                  <a:srgbClr val="2E3C4E"/>
                </a:solidFill>
                <a:latin typeface="Times New Roman" panose="02020603050405020304" pitchFamily="18" charset="0"/>
                <a:ea typeface="Barlow Bold"/>
                <a:cs typeface="Times New Roman" panose="02020603050405020304" pitchFamily="18" charset="0"/>
                <a:sym typeface="Barlow Bold"/>
              </a:rPr>
              <a:t> </a:t>
            </a:r>
            <a:r>
              <a:rPr lang="en-US" sz="2800" b="1" err="1">
                <a:solidFill>
                  <a:srgbClr val="2E3C4E"/>
                </a:solidFill>
                <a:latin typeface="Times New Roman" panose="02020603050405020304" pitchFamily="18" charset="0"/>
                <a:ea typeface="Barlow Bold"/>
                <a:cs typeface="Times New Roman" panose="02020603050405020304" pitchFamily="18" charset="0"/>
                <a:sym typeface="Barlow Bold"/>
              </a:rPr>
              <a:t>cứu</a:t>
            </a:r>
            <a:endParaRPr lang="en-US" sz="2800" b="1">
              <a:solidFill>
                <a:srgbClr val="2E3C4E"/>
              </a:solidFill>
              <a:latin typeface="Times New Roman" panose="02020603050405020304" pitchFamily="18" charset="0"/>
              <a:ea typeface="Barlow Bold"/>
              <a:cs typeface="Times New Roman" panose="02020603050405020304" pitchFamily="18" charset="0"/>
              <a:sym typeface="Barlow Bold"/>
            </a:endParaRPr>
          </a:p>
        </p:txBody>
      </p:sp>
      <p:sp>
        <p:nvSpPr>
          <p:cNvPr id="10" name="TextBox 10"/>
          <p:cNvSpPr txBox="1"/>
          <p:nvPr/>
        </p:nvSpPr>
        <p:spPr>
          <a:xfrm>
            <a:off x="9707539" y="6881753"/>
            <a:ext cx="6980262" cy="2070760"/>
          </a:xfrm>
          <a:prstGeom prst="rect">
            <a:avLst/>
          </a:prstGeom>
        </p:spPr>
        <p:txBody>
          <a:bodyPr wrap="square" lIns="0" tIns="0" rIns="0" bIns="0" rtlCol="0" anchor="t">
            <a:spAutoFit/>
          </a:bodyPr>
          <a:lstStyle/>
          <a:p>
            <a:r>
              <a:rPr lang="vi-VN"/>
              <a:t>Phạm vi nghiên cứu được giới hạn trong khuôn khổ đồ án cơ sở ngành. Đề tài tập trung xây dựng và hiện thực hóa các chức năng quản lý cơ bản của hệ thống. Các chức năng nâng cao như tích hợp cổng thanh toán trực tuyến thực tế, quản lý nhân viên hoặc kết nối với các hệ thống bên ngoài chưa được triển khai đầy đủ, mà chỉ được xem xét ở mức định hướng phát triển.</a:t>
            </a:r>
          </a:p>
          <a:p>
            <a:pPr algn="l">
              <a:lnSpc>
                <a:spcPts val="3458"/>
              </a:lnSpc>
            </a:pPr>
            <a:endParaRPr lang="en-US" sz="2400">
              <a:solidFill>
                <a:srgbClr val="384653"/>
              </a:solidFill>
              <a:latin typeface="Times New Roman" panose="02020603050405020304" pitchFamily="18" charset="0"/>
              <a:ea typeface="Montserrat"/>
              <a:cs typeface="Times New Roman" panose="02020603050405020304" pitchFamily="18" charset="0"/>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860222" y="871985"/>
            <a:ext cx="6098677" cy="735959"/>
          </a:xfrm>
          <a:prstGeom prst="rect">
            <a:avLst/>
          </a:prstGeom>
        </p:spPr>
        <p:txBody>
          <a:bodyPr lIns="0" tIns="0" rIns="0" bIns="0" rtlCol="0" anchor="t">
            <a:spAutoFit/>
          </a:bodyPr>
          <a:lstStyle/>
          <a:p>
            <a:pPr algn="l">
              <a:lnSpc>
                <a:spcPts val="5562"/>
              </a:lnSpc>
            </a:pPr>
            <a:r>
              <a:rPr lang="en-US" sz="4437" b="1">
                <a:solidFill>
                  <a:srgbClr val="2E3C4E"/>
                </a:solidFill>
                <a:latin typeface="Barlow Bold"/>
                <a:ea typeface="Barlow Bold"/>
                <a:cs typeface="Barlow Bold"/>
                <a:sym typeface="Barlow Bold"/>
              </a:rPr>
              <a:t>Phương pháp nghiên cứu</a:t>
            </a:r>
          </a:p>
        </p:txBody>
      </p:sp>
      <p:sp>
        <p:nvSpPr>
          <p:cNvPr id="6" name="TextBox 6"/>
          <p:cNvSpPr txBox="1"/>
          <p:nvPr/>
        </p:nvSpPr>
        <p:spPr>
          <a:xfrm>
            <a:off x="860222" y="1980905"/>
            <a:ext cx="16567547" cy="323037"/>
          </a:xfrm>
          <a:prstGeom prst="rect">
            <a:avLst/>
          </a:prstGeom>
        </p:spPr>
        <p:txBody>
          <a:bodyPr lIns="0" tIns="0" rIns="0" bIns="0" rtlCol="0" anchor="t">
            <a:spAutoFit/>
          </a:bodyPr>
          <a:lstStyle/>
          <a:p>
            <a:pPr algn="l">
              <a:lnSpc>
                <a:spcPts val="2687"/>
              </a:lnSpc>
            </a:pP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tài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này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nghiên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cứu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phát triển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hệ thống, bao </a:t>
            </a:r>
            <a:r>
              <a:rPr lang="en-US" sz="2000" err="1">
                <a:solidFill>
                  <a:srgbClr val="384653"/>
                </a:solidFill>
                <a:latin typeface="Montserrat"/>
                <a:ea typeface="Montserrat"/>
                <a:cs typeface="Montserrat"/>
                <a:sym typeface="Montserrat"/>
              </a:rPr>
              <a:t>gồm</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bước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sau</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860222" y="2623985"/>
            <a:ext cx="1075287" cy="1290342"/>
          </a:xfrm>
          <a:custGeom>
            <a:avLst/>
            <a:gdLst/>
            <a:ahLst/>
            <a:cxnLst/>
            <a:rect l="l" t="t" r="r" b="b"/>
            <a:pathLst>
              <a:path w="1075287" h="1290342">
                <a:moveTo>
                  <a:pt x="0" y="0"/>
                </a:moveTo>
                <a:lnTo>
                  <a:pt x="1075287" y="0"/>
                </a:lnTo>
                <a:lnTo>
                  <a:pt x="1075287" y="1290342"/>
                </a:lnTo>
                <a:lnTo>
                  <a:pt x="0" y="1290342"/>
                </a:lnTo>
                <a:lnTo>
                  <a:pt x="0" y="0"/>
                </a:lnTo>
                <a:close/>
              </a:path>
            </a:pathLst>
          </a:custGeom>
          <a:blipFill>
            <a:blip r:embed="rId4"/>
            <a:stretch>
              <a:fillRect l="-222" r="-221"/>
            </a:stretch>
          </a:blipFill>
        </p:spPr>
        <p:txBody>
          <a:bodyPr/>
          <a:lstStyle/>
          <a:p>
            <a:endParaRPr lang="vi-VN"/>
          </a:p>
        </p:txBody>
      </p:sp>
      <p:sp>
        <p:nvSpPr>
          <p:cNvPr id="8" name="TextBox 8"/>
          <p:cNvSpPr txBox="1"/>
          <p:nvPr/>
        </p:nvSpPr>
        <p:spPr>
          <a:xfrm>
            <a:off x="2150564" y="2819991"/>
            <a:ext cx="2829820" cy="372666"/>
          </a:xfrm>
          <a:prstGeom prst="rect">
            <a:avLst/>
          </a:prstGeom>
        </p:spPr>
        <p:txBody>
          <a:bodyPr lIns="0" tIns="0" rIns="0" bIns="0" rtlCol="0" anchor="t">
            <a:spAutoFit/>
          </a:bodyPr>
          <a:lstStyle/>
          <a:p>
            <a:pPr algn="l">
              <a:lnSpc>
                <a:spcPts val="2750"/>
              </a:lnSpc>
            </a:pPr>
            <a:r>
              <a:rPr lang="en-US" sz="2400" b="1" err="1">
                <a:solidFill>
                  <a:srgbClr val="384653"/>
                </a:solidFill>
                <a:latin typeface="Barlow Bold"/>
                <a:ea typeface="Barlow Bold"/>
                <a:cs typeface="Barlow Bold"/>
                <a:sym typeface="Barlow Bold"/>
              </a:rPr>
              <a:t>Khảo</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sát</a:t>
            </a:r>
            <a:r>
              <a:rPr lang="en-US" sz="2400" b="1">
                <a:solidFill>
                  <a:srgbClr val="384653"/>
                </a:solidFill>
                <a:latin typeface="Barlow Bold"/>
                <a:ea typeface="Barlow Bold"/>
                <a:cs typeface="Barlow Bold"/>
                <a:sym typeface="Barlow Bold"/>
              </a:rPr>
              <a:t> thực </a:t>
            </a:r>
            <a:r>
              <a:rPr lang="en-US" sz="2400" b="1" err="1">
                <a:solidFill>
                  <a:srgbClr val="384653"/>
                </a:solidFill>
                <a:latin typeface="Barlow Bold"/>
                <a:ea typeface="Barlow Bold"/>
                <a:cs typeface="Barlow Bold"/>
                <a:sym typeface="Barlow Bold"/>
              </a:rPr>
              <a:t>tế</a:t>
            </a:r>
            <a:endParaRPr lang="en-US" sz="2400" b="1">
              <a:solidFill>
                <a:srgbClr val="384653"/>
              </a:solidFill>
              <a:latin typeface="Barlow Bold"/>
              <a:ea typeface="Barlow Bold"/>
              <a:cs typeface="Barlow Bold"/>
              <a:sym typeface="Barlow Bold"/>
            </a:endParaRPr>
          </a:p>
        </p:txBody>
      </p:sp>
      <p:sp>
        <p:nvSpPr>
          <p:cNvPr id="9" name="TextBox 9"/>
          <p:cNvSpPr txBox="1"/>
          <p:nvPr/>
        </p:nvSpPr>
        <p:spPr>
          <a:xfrm>
            <a:off x="2150565" y="3264541"/>
            <a:ext cx="14842036" cy="669286"/>
          </a:xfrm>
          <a:prstGeom prst="rect">
            <a:avLst/>
          </a:prstGeom>
        </p:spPr>
        <p:txBody>
          <a:bodyPr wrap="square" lIns="0" tIns="0" rIns="0" bIns="0" rtlCol="0" anchor="t">
            <a:spAutoFit/>
          </a:bodyPr>
          <a:lstStyle/>
          <a:p>
            <a:pPr algn="l">
              <a:lnSpc>
                <a:spcPts val="2687"/>
              </a:lnSpc>
            </a:pPr>
            <a:r>
              <a:rPr lang="en-US" sz="2000">
                <a:solidFill>
                  <a:srgbClr val="384653"/>
                </a:solidFill>
                <a:latin typeface="Montserrat"/>
                <a:ea typeface="Montserrat"/>
                <a:cs typeface="Montserrat"/>
                <a:sym typeface="Montserrat"/>
              </a:rPr>
              <a:t>Tiến </a:t>
            </a:r>
            <a:r>
              <a:rPr lang="en-US" sz="2000" err="1">
                <a:solidFill>
                  <a:srgbClr val="384653"/>
                </a:solidFill>
                <a:latin typeface="Montserrat"/>
                <a:ea typeface="Montserrat"/>
                <a:cs typeface="Montserrat"/>
                <a:sym typeface="Montserrat"/>
              </a:rPr>
              <a: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sát</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mô</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hình</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hiện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rõ</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khăn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của người dùng, người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a:t>
            </a:r>
          </a:p>
        </p:txBody>
      </p:sp>
      <p:sp>
        <p:nvSpPr>
          <p:cNvPr id="10" name="Freeform 10" descr="preencoded.png"/>
          <p:cNvSpPr/>
          <p:nvPr/>
        </p:nvSpPr>
        <p:spPr>
          <a:xfrm>
            <a:off x="860222" y="3914327"/>
            <a:ext cx="1075287" cy="1290342"/>
          </a:xfrm>
          <a:custGeom>
            <a:avLst/>
            <a:gdLst/>
            <a:ahLst/>
            <a:cxnLst/>
            <a:rect l="l" t="t" r="r" b="b"/>
            <a:pathLst>
              <a:path w="1075287" h="1290342">
                <a:moveTo>
                  <a:pt x="0" y="0"/>
                </a:moveTo>
                <a:lnTo>
                  <a:pt x="1075287" y="0"/>
                </a:lnTo>
                <a:lnTo>
                  <a:pt x="1075287" y="1290343"/>
                </a:lnTo>
                <a:lnTo>
                  <a:pt x="0" y="1290343"/>
                </a:lnTo>
                <a:lnTo>
                  <a:pt x="0" y="0"/>
                </a:lnTo>
                <a:close/>
              </a:path>
            </a:pathLst>
          </a:custGeom>
          <a:blipFill>
            <a:blip r:embed="rId5"/>
            <a:stretch>
              <a:fillRect l="-222" r="-221"/>
            </a:stretch>
          </a:blipFill>
        </p:spPr>
        <p:txBody>
          <a:bodyPr/>
          <a:lstStyle/>
          <a:p>
            <a:endParaRPr lang="vi-VN"/>
          </a:p>
        </p:txBody>
      </p:sp>
      <p:sp>
        <p:nvSpPr>
          <p:cNvPr id="11" name="TextBox 11"/>
          <p:cNvSpPr txBox="1"/>
          <p:nvPr/>
        </p:nvSpPr>
        <p:spPr>
          <a:xfrm>
            <a:off x="2150564" y="4110333"/>
            <a:ext cx="2829820" cy="372666"/>
          </a:xfrm>
          <a:prstGeom prst="rect">
            <a:avLst/>
          </a:prstGeom>
        </p:spPr>
        <p:txBody>
          <a:bodyPr lIns="0" tIns="0" rIns="0" bIns="0" rtlCol="0" anchor="t">
            <a:spAutoFit/>
          </a:bodyPr>
          <a:lstStyle/>
          <a:p>
            <a:pPr algn="l">
              <a:lnSpc>
                <a:spcPts val="2750"/>
              </a:lnSpc>
            </a:pPr>
            <a:r>
              <a:rPr lang="en-US" sz="2400" b="1" err="1">
                <a:solidFill>
                  <a:srgbClr val="384653"/>
                </a:solidFill>
                <a:latin typeface="Barlow Bold"/>
                <a:ea typeface="Barlow Bold"/>
                <a:cs typeface="Barlow Bold"/>
                <a:sym typeface="Barlow Bold"/>
              </a:rPr>
              <a:t>Phân</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tích</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yêu</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cầu</a:t>
            </a:r>
            <a:endParaRPr lang="en-US" sz="2400" b="1">
              <a:solidFill>
                <a:srgbClr val="384653"/>
              </a:solidFill>
              <a:latin typeface="Barlow Bold"/>
              <a:ea typeface="Barlow Bold"/>
              <a:cs typeface="Barlow Bold"/>
              <a:sym typeface="Barlow Bold"/>
            </a:endParaRPr>
          </a:p>
        </p:txBody>
      </p:sp>
      <p:sp>
        <p:nvSpPr>
          <p:cNvPr id="12" name="TextBox 12"/>
          <p:cNvSpPr txBox="1"/>
          <p:nvPr/>
        </p:nvSpPr>
        <p:spPr>
          <a:xfrm>
            <a:off x="2150565" y="4554884"/>
            <a:ext cx="14613436" cy="669286"/>
          </a:xfrm>
          <a:prstGeom prst="rect">
            <a:avLst/>
          </a:prstGeom>
        </p:spPr>
        <p:txBody>
          <a:bodyPr wrap="square" lIns="0" tIns="0" rIns="0" bIns="0" rtlCol="0" anchor="t">
            <a:spAutoFit/>
          </a:bodyPr>
          <a:lstStyle/>
          <a:p>
            <a:pPr algn="l">
              <a:lnSpc>
                <a:spcPts val="2687"/>
              </a:lnSpc>
            </a:pPr>
            <a:r>
              <a:rPr lang="en-US" sz="2000">
                <a:solidFill>
                  <a:srgbClr val="384653"/>
                </a:solidFill>
                <a:latin typeface="Montserrat"/>
                <a:ea typeface="Montserrat"/>
                <a:cs typeface="Montserrat"/>
                <a:sym typeface="Montserrat"/>
              </a:rPr>
              <a:t>Thu </a:t>
            </a:r>
            <a:r>
              <a:rPr lang="en-US" sz="2000" err="1">
                <a:solidFill>
                  <a:srgbClr val="384653"/>
                </a:solidFill>
                <a:latin typeface="Montserrat"/>
                <a:ea typeface="Montserrat"/>
                <a:cs typeface="Montserrat"/>
                <a:sym typeface="Montserrat"/>
              </a:rPr>
              <a:t>thập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tích</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yêu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chức năng, phi chức năng của hệ thống,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ứng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mục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ra.</a:t>
            </a:r>
            <a:endParaRPr lang="en-US" sz="2000">
              <a:solidFill>
                <a:srgbClr val="384653"/>
              </a:solidFill>
              <a:latin typeface="Montserrat"/>
              <a:ea typeface="Montserrat"/>
              <a:cs typeface="Montserrat"/>
              <a:sym typeface="Montserrat"/>
            </a:endParaRPr>
          </a:p>
        </p:txBody>
      </p:sp>
      <p:sp>
        <p:nvSpPr>
          <p:cNvPr id="13" name="Freeform 13" descr="preencoded.png"/>
          <p:cNvSpPr/>
          <p:nvPr/>
        </p:nvSpPr>
        <p:spPr>
          <a:xfrm>
            <a:off x="860222" y="5204670"/>
            <a:ext cx="1075287" cy="1290342"/>
          </a:xfrm>
          <a:custGeom>
            <a:avLst/>
            <a:gdLst/>
            <a:ahLst/>
            <a:cxnLst/>
            <a:rect l="l" t="t" r="r" b="b"/>
            <a:pathLst>
              <a:path w="1075287" h="1290342">
                <a:moveTo>
                  <a:pt x="0" y="0"/>
                </a:moveTo>
                <a:lnTo>
                  <a:pt x="1075287" y="0"/>
                </a:lnTo>
                <a:lnTo>
                  <a:pt x="1075287" y="1290342"/>
                </a:lnTo>
                <a:lnTo>
                  <a:pt x="0" y="1290342"/>
                </a:lnTo>
                <a:lnTo>
                  <a:pt x="0" y="0"/>
                </a:lnTo>
                <a:close/>
              </a:path>
            </a:pathLst>
          </a:custGeom>
          <a:blipFill>
            <a:blip r:embed="rId6"/>
            <a:stretch>
              <a:fillRect l="-222" r="-221"/>
            </a:stretch>
          </a:blipFill>
        </p:spPr>
        <p:txBody>
          <a:bodyPr/>
          <a:lstStyle/>
          <a:p>
            <a:endParaRPr lang="vi-VN"/>
          </a:p>
        </p:txBody>
      </p:sp>
      <p:sp>
        <p:nvSpPr>
          <p:cNvPr id="14" name="TextBox 14"/>
          <p:cNvSpPr txBox="1"/>
          <p:nvPr/>
        </p:nvSpPr>
        <p:spPr>
          <a:xfrm>
            <a:off x="2150564" y="5400675"/>
            <a:ext cx="4326436" cy="359073"/>
          </a:xfrm>
          <a:prstGeom prst="rect">
            <a:avLst/>
          </a:prstGeom>
        </p:spPr>
        <p:txBody>
          <a:bodyPr wrap="square" lIns="0" tIns="0" rIns="0" bIns="0" rtlCol="0" anchor="t">
            <a:spAutoFit/>
          </a:bodyPr>
          <a:lstStyle/>
          <a:p>
            <a:pPr algn="l">
              <a:lnSpc>
                <a:spcPts val="2750"/>
              </a:lnSpc>
            </a:pPr>
            <a:r>
              <a:rPr lang="en-US" sz="2400" b="1">
                <a:solidFill>
                  <a:srgbClr val="384653"/>
                </a:solidFill>
                <a:latin typeface="Barlow Bold"/>
                <a:ea typeface="Barlow Bold"/>
                <a:cs typeface="Barlow Bold"/>
                <a:sym typeface="Barlow Bold"/>
              </a:rPr>
              <a:t>Thiết kế CSDL &amp; giao diện</a:t>
            </a:r>
          </a:p>
        </p:txBody>
      </p:sp>
      <p:sp>
        <p:nvSpPr>
          <p:cNvPr id="15" name="TextBox 15"/>
          <p:cNvSpPr txBox="1"/>
          <p:nvPr/>
        </p:nvSpPr>
        <p:spPr>
          <a:xfrm>
            <a:off x="2150564" y="5845226"/>
            <a:ext cx="15277205" cy="669286"/>
          </a:xfrm>
          <a:prstGeom prst="rect">
            <a:avLst/>
          </a:prstGeom>
        </p:spPr>
        <p:txBody>
          <a:bodyPr lIns="0" tIns="0" rIns="0" bIns="0" rtlCol="0" anchor="t">
            <a:spAutoFit/>
          </a:bodyPr>
          <a:lstStyle/>
          <a:p>
            <a:pPr algn="l">
              <a:lnSpc>
                <a:spcPts val="2687"/>
              </a:lnSpc>
            </a:pPr>
            <a:r>
              <a:rPr lang="en-US" sz="2000" err="1">
                <a:solidFill>
                  <a:srgbClr val="384653"/>
                </a:solidFill>
                <a:latin typeface="Montserrat"/>
                <a:ea typeface="Montserrat"/>
                <a:cs typeface="Montserrat"/>
                <a:sym typeface="Montserrat"/>
              </a:rPr>
              <a:t>Xây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mô</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thiết kế giao diện người dùng (UI/UX) </a:t>
            </a:r>
            <a:r>
              <a:rPr lang="en-US" sz="2000" err="1">
                <a:solidFill>
                  <a:srgbClr val="384653"/>
                </a:solidFill>
                <a:latin typeface="Montserrat"/>
                <a:ea typeface="Montserrat"/>
                <a:cs typeface="Montserrat"/>
                <a:sym typeface="Montserrat"/>
              </a:rPr>
              <a:t>thân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viên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hàng</a:t>
            </a:r>
            <a:r>
              <a:rPr lang="en-US" sz="2000">
                <a:solidFill>
                  <a:srgbClr val="384653"/>
                </a:solidFill>
                <a:latin typeface="Montserrat"/>
                <a:ea typeface="Montserrat"/>
                <a:cs typeface="Montserrat"/>
                <a:sym typeface="Montserrat"/>
              </a:rPr>
              <a:t>.</a:t>
            </a:r>
          </a:p>
        </p:txBody>
      </p:sp>
      <p:sp>
        <p:nvSpPr>
          <p:cNvPr id="16" name="Freeform 16" descr="preencoded.png"/>
          <p:cNvSpPr/>
          <p:nvPr/>
        </p:nvSpPr>
        <p:spPr>
          <a:xfrm>
            <a:off x="860222" y="6495012"/>
            <a:ext cx="1075287" cy="1600943"/>
          </a:xfrm>
          <a:custGeom>
            <a:avLst/>
            <a:gdLst/>
            <a:ahLst/>
            <a:cxnLst/>
            <a:rect l="l" t="t" r="r" b="b"/>
            <a:pathLst>
              <a:path w="1075287" h="1600943">
                <a:moveTo>
                  <a:pt x="0" y="0"/>
                </a:moveTo>
                <a:lnTo>
                  <a:pt x="1075287" y="0"/>
                </a:lnTo>
                <a:lnTo>
                  <a:pt x="1075287" y="1600943"/>
                </a:lnTo>
                <a:lnTo>
                  <a:pt x="0" y="1600943"/>
                </a:lnTo>
                <a:lnTo>
                  <a:pt x="0" y="0"/>
                </a:lnTo>
                <a:close/>
              </a:path>
            </a:pathLst>
          </a:custGeom>
          <a:blipFill>
            <a:blip r:embed="rId7"/>
            <a:stretch>
              <a:fillRect l="-71" r="-71"/>
            </a:stretch>
          </a:blipFill>
        </p:spPr>
        <p:txBody>
          <a:bodyPr/>
          <a:lstStyle/>
          <a:p>
            <a:endParaRPr lang="vi-VN"/>
          </a:p>
        </p:txBody>
      </p:sp>
      <p:sp>
        <p:nvSpPr>
          <p:cNvPr id="17" name="TextBox 17"/>
          <p:cNvSpPr txBox="1"/>
          <p:nvPr/>
        </p:nvSpPr>
        <p:spPr>
          <a:xfrm>
            <a:off x="2150564" y="6691017"/>
            <a:ext cx="2829820" cy="372666"/>
          </a:xfrm>
          <a:prstGeom prst="rect">
            <a:avLst/>
          </a:prstGeom>
        </p:spPr>
        <p:txBody>
          <a:bodyPr lIns="0" tIns="0" rIns="0" bIns="0" rtlCol="0" anchor="t">
            <a:spAutoFit/>
          </a:bodyPr>
          <a:lstStyle/>
          <a:p>
            <a:pPr algn="l">
              <a:lnSpc>
                <a:spcPts val="2750"/>
              </a:lnSpc>
            </a:pPr>
            <a:r>
              <a:rPr lang="en-US" sz="2400" b="1" err="1">
                <a:solidFill>
                  <a:srgbClr val="384653"/>
                </a:solidFill>
                <a:latin typeface="Barlow Bold"/>
                <a:ea typeface="Barlow Bold"/>
                <a:cs typeface="Barlow Bold"/>
                <a:sym typeface="Barlow Bold"/>
              </a:rPr>
              <a:t>Lập</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trình</a:t>
            </a:r>
            <a:r>
              <a:rPr lang="en-US" sz="2400" b="1">
                <a:solidFill>
                  <a:srgbClr val="384653"/>
                </a:solidFill>
                <a:latin typeface="Barlow Bold"/>
                <a:ea typeface="Barlow Bold"/>
                <a:cs typeface="Barlow Bold"/>
                <a:sym typeface="Barlow Bold"/>
              </a:rPr>
              <a:t> &amp; kiểm thử</a:t>
            </a:r>
          </a:p>
        </p:txBody>
      </p:sp>
      <p:sp>
        <p:nvSpPr>
          <p:cNvPr id="18" name="TextBox 18"/>
          <p:cNvSpPr txBox="1"/>
          <p:nvPr/>
        </p:nvSpPr>
        <p:spPr>
          <a:xfrm>
            <a:off x="2150564" y="7135568"/>
            <a:ext cx="15277205" cy="669286"/>
          </a:xfrm>
          <a:prstGeom prst="rect">
            <a:avLst/>
          </a:prstGeom>
        </p:spPr>
        <p:txBody>
          <a:bodyPr lIns="0" tIns="0" rIns="0" bIns="0" rtlCol="0" anchor="t">
            <a:spAutoFit/>
          </a:bodyPr>
          <a:lstStyle/>
          <a:p>
            <a:pPr algn="l">
              <a:lnSpc>
                <a:spcPts val="2687"/>
              </a:lnSpc>
            </a:pPr>
            <a:r>
              <a:rPr lang="en-US" sz="2000">
                <a:solidFill>
                  <a:srgbClr val="384653"/>
                </a:solidFill>
                <a:latin typeface="Montserrat"/>
                <a:ea typeface="Montserrat"/>
                <a:cs typeface="Montserrat"/>
                <a:sym typeface="Montserrat"/>
              </a:rPr>
              <a:t>Tiến </a:t>
            </a:r>
            <a:r>
              <a:rPr lang="en-US" sz="2000" err="1">
                <a:solidFill>
                  <a:srgbClr val="384653"/>
                </a:solidFill>
                <a:latin typeface="Montserrat"/>
                <a:ea typeface="Montserrat"/>
                <a:cs typeface="Montserrat"/>
                <a:sym typeface="Montserrat"/>
              </a:rPr>
              <a:t>hành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các module chức năng </a:t>
            </a:r>
            <a:r>
              <a:rPr lang="en-US" sz="2000" err="1">
                <a:solidFill>
                  <a:srgbClr val="384653"/>
                </a:solidFill>
                <a:latin typeface="Montserrat"/>
                <a:ea typeface="Montserrat"/>
                <a:cs typeface="Montserrat"/>
                <a:sym typeface="Montserrat"/>
              </a:rPr>
              <a:t>theo</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sau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đó</a:t>
            </a:r>
            <a:r>
              <a:rPr lang="en-US" sz="2000">
                <a:solidFill>
                  <a:srgbClr val="384653"/>
                </a:solidFill>
                <a:latin typeface="Montserrat"/>
                <a:ea typeface="Montserrat"/>
                <a:cs typeface="Montserrat"/>
                <a:sym typeface="Montserrat"/>
              </a:rPr>
              <a:t> thực hiện kiểm thử </a:t>
            </a:r>
            <a:r>
              <a:rPr lang="en-US" sz="2000" err="1">
                <a:solidFill>
                  <a:srgbClr val="384653"/>
                </a:solidFill>
                <a:latin typeface="Montserrat"/>
                <a:ea typeface="Montserrat"/>
                <a:cs typeface="Montserrat"/>
                <a:sym typeface="Montserrat"/>
              </a:rPr>
              <a:t>kỹ</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phát hiện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lỗi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hoạt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ổn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a:t>
            </a:r>
          </a:p>
        </p:txBody>
      </p:sp>
      <p:sp>
        <p:nvSpPr>
          <p:cNvPr id="19" name="Freeform 19" descr="preencoded.png"/>
          <p:cNvSpPr/>
          <p:nvPr/>
        </p:nvSpPr>
        <p:spPr>
          <a:xfrm>
            <a:off x="860222" y="8095955"/>
            <a:ext cx="1075287" cy="1290342"/>
          </a:xfrm>
          <a:custGeom>
            <a:avLst/>
            <a:gdLst/>
            <a:ahLst/>
            <a:cxnLst/>
            <a:rect l="l" t="t" r="r" b="b"/>
            <a:pathLst>
              <a:path w="1075287" h="1290342">
                <a:moveTo>
                  <a:pt x="0" y="0"/>
                </a:moveTo>
                <a:lnTo>
                  <a:pt x="1075287" y="0"/>
                </a:lnTo>
                <a:lnTo>
                  <a:pt x="1075287" y="1290342"/>
                </a:lnTo>
                <a:lnTo>
                  <a:pt x="0" y="1290342"/>
                </a:lnTo>
                <a:lnTo>
                  <a:pt x="0" y="0"/>
                </a:lnTo>
                <a:close/>
              </a:path>
            </a:pathLst>
          </a:custGeom>
          <a:blipFill>
            <a:blip r:embed="rId8"/>
            <a:stretch>
              <a:fillRect l="-222" r="-221"/>
            </a:stretch>
          </a:blipFill>
        </p:spPr>
        <p:txBody>
          <a:bodyPr/>
          <a:lstStyle/>
          <a:p>
            <a:endParaRPr lang="vi-VN"/>
          </a:p>
        </p:txBody>
      </p:sp>
      <p:sp>
        <p:nvSpPr>
          <p:cNvPr id="20" name="TextBox 20"/>
          <p:cNvSpPr txBox="1"/>
          <p:nvPr/>
        </p:nvSpPr>
        <p:spPr>
          <a:xfrm>
            <a:off x="2150564" y="8291960"/>
            <a:ext cx="2829820" cy="372666"/>
          </a:xfrm>
          <a:prstGeom prst="rect">
            <a:avLst/>
          </a:prstGeom>
        </p:spPr>
        <p:txBody>
          <a:bodyPr lIns="0" tIns="0" rIns="0" bIns="0" rtlCol="0" anchor="t">
            <a:spAutoFit/>
          </a:bodyPr>
          <a:lstStyle/>
          <a:p>
            <a:pPr algn="l">
              <a:lnSpc>
                <a:spcPts val="2750"/>
              </a:lnSpc>
            </a:pPr>
            <a:r>
              <a:rPr lang="en-US" sz="2400" b="1" err="1">
                <a:solidFill>
                  <a:srgbClr val="384653"/>
                </a:solidFill>
                <a:latin typeface="Barlow Bold"/>
                <a:ea typeface="Barlow Bold"/>
                <a:cs typeface="Barlow Bold"/>
                <a:sym typeface="Barlow Bold"/>
              </a:rPr>
              <a:t>Đánh</a:t>
            </a:r>
            <a:r>
              <a:rPr lang="en-US" sz="2400" b="1">
                <a:solidFill>
                  <a:srgbClr val="384653"/>
                </a:solidFill>
                <a:latin typeface="Barlow Bold"/>
                <a:ea typeface="Barlow Bold"/>
                <a:cs typeface="Barlow Bold"/>
                <a:sym typeface="Barlow Bold"/>
              </a:rPr>
              <a:t> </a:t>
            </a:r>
            <a:r>
              <a:rPr lang="en-US" sz="2400" b="1" err="1">
                <a:solidFill>
                  <a:srgbClr val="384653"/>
                </a:solidFill>
                <a:latin typeface="Barlow Bold"/>
                <a:ea typeface="Barlow Bold"/>
                <a:cs typeface="Barlow Bold"/>
                <a:sym typeface="Barlow Bold"/>
              </a:rPr>
              <a:t>giá</a:t>
            </a:r>
            <a:endParaRPr lang="en-US" sz="2400" b="1">
              <a:solidFill>
                <a:srgbClr val="384653"/>
              </a:solidFill>
              <a:latin typeface="Barlow Bold"/>
              <a:ea typeface="Barlow Bold"/>
              <a:cs typeface="Barlow Bold"/>
              <a:sym typeface="Barlow Bold"/>
            </a:endParaRPr>
          </a:p>
        </p:txBody>
      </p:sp>
      <p:sp>
        <p:nvSpPr>
          <p:cNvPr id="21" name="TextBox 21"/>
          <p:cNvSpPr txBox="1"/>
          <p:nvPr/>
        </p:nvSpPr>
        <p:spPr>
          <a:xfrm>
            <a:off x="2150564" y="8736511"/>
            <a:ext cx="15277205" cy="323037"/>
          </a:xfrm>
          <a:prstGeom prst="rect">
            <a:avLst/>
          </a:prstGeom>
        </p:spPr>
        <p:txBody>
          <a:bodyPr lIns="0" tIns="0" rIns="0" bIns="0" rtlCol="0" anchor="t">
            <a:spAutoFit/>
          </a:bodyPr>
          <a:lstStyle/>
          <a:p>
            <a:pPr algn="l">
              <a:lnSpc>
                <a:spcPts val="2687"/>
              </a:lnSpc>
            </a:pPr>
            <a:r>
              <a:rPr lang="en-US" sz="2000" err="1">
                <a:solidFill>
                  <a:srgbClr val="384653"/>
                </a:solidFill>
                <a:latin typeface="Montserrat"/>
                <a:ea typeface="Montserrat"/>
                <a:cs typeface="Montserrat"/>
                <a:sym typeface="Montserrat"/>
              </a:rPr>
              <a:t>Đánh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tổng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 của hệ thống, so </a:t>
            </a:r>
            <a:r>
              <a:rPr lang="en-US" sz="2000" err="1">
                <a:solidFill>
                  <a:srgbClr val="384653"/>
                </a:solidFill>
                <a:latin typeface="Montserrat"/>
                <a:ea typeface="Montserrat"/>
                <a:cs typeface="Montserrat"/>
                <a:sym typeface="Montserrat"/>
              </a:rPr>
              <a:t>sánh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mục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tiêu</a:t>
            </a:r>
            <a:r>
              <a:rPr lang="en-US" sz="2000">
                <a:solidFill>
                  <a:srgbClr val="384653"/>
                </a:solidFill>
                <a:latin typeface="Montserrat"/>
                <a:ea typeface="Montserrat"/>
                <a:cs typeface="Montserrat"/>
                <a:sym typeface="Montserrat"/>
              </a:rPr>
              <a:t> ban </a:t>
            </a:r>
            <a:r>
              <a:rPr lang="en-US" sz="2000" err="1">
                <a:solidFill>
                  <a:srgbClr val="384653"/>
                </a:solidFill>
                <a:latin typeface="Montserrat"/>
                <a:ea typeface="Montserrat"/>
                <a:cs typeface="Montserrat"/>
                <a:sym typeface="Montserrat"/>
              </a:rPr>
              <a:t>đầu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xuất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hướng</a:t>
            </a:r>
            <a:r>
              <a:rPr lang="en-US" sz="2000">
                <a:solidFill>
                  <a:srgbClr val="384653"/>
                </a:solidFill>
                <a:latin typeface="Montserrat"/>
                <a:ea typeface="Montserrat"/>
                <a:cs typeface="Montserrat"/>
                <a:sym typeface="Montserrat"/>
              </a:rPr>
              <a:t> phát triển </a:t>
            </a:r>
            <a:r>
              <a:rPr lang="en-US" sz="2000" err="1">
                <a:solidFill>
                  <a:srgbClr val="384653"/>
                </a:solidFill>
                <a:latin typeface="Montserrat"/>
                <a:ea typeface="Montserrat"/>
                <a:cs typeface="Montserrat"/>
                <a:sym typeface="Montserrat"/>
              </a:rPr>
              <a:t>tiếp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theo.</a:t>
            </a:r>
            <a:endParaRPr lang="en-US" sz="2000">
              <a:solidFill>
                <a:srgbClr val="38465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738340"/>
            <a:ext cx="6236046" cy="817512"/>
          </a:xfrm>
          <a:prstGeom prst="rect">
            <a:avLst/>
          </a:prstGeom>
        </p:spPr>
        <p:txBody>
          <a:bodyPr lIns="0" tIns="0" rIns="0" bIns="0" rtlCol="0" anchor="t">
            <a:spAutoFit/>
          </a:bodyPr>
          <a:lstStyle/>
          <a:p>
            <a:pPr algn="l">
              <a:lnSpc>
                <a:spcPts val="6125"/>
              </a:lnSpc>
            </a:pPr>
            <a:r>
              <a:rPr lang="en-US" sz="4875" b="1">
                <a:solidFill>
                  <a:srgbClr val="2E3C4E"/>
                </a:solidFill>
                <a:latin typeface="Barlow Bold"/>
                <a:ea typeface="Barlow Bold"/>
                <a:cs typeface="Barlow Bold"/>
                <a:sym typeface="Barlow Bold"/>
              </a:rPr>
              <a:t>Tổng quan hệ thống</a:t>
            </a:r>
          </a:p>
        </p:txBody>
      </p:sp>
      <p:sp>
        <p:nvSpPr>
          <p:cNvPr id="6" name="TextBox 6"/>
          <p:cNvSpPr txBox="1"/>
          <p:nvPr/>
        </p:nvSpPr>
        <p:spPr>
          <a:xfrm>
            <a:off x="947890" y="1953520"/>
            <a:ext cx="16392230" cy="714170"/>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Hệ thống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thiết kế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cung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giải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pháp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việc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giúp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của các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thao</a:t>
            </a:r>
            <a:r>
              <a:rPr lang="en-US" sz="2000">
                <a:solidFill>
                  <a:srgbClr val="384653"/>
                </a:solidFill>
                <a:latin typeface="Montserrat"/>
                <a:ea typeface="Montserrat"/>
                <a:cs typeface="Montserrat"/>
                <a:sym typeface="Montserrat"/>
              </a:rPr>
              <a:t>.</a:t>
            </a:r>
          </a:p>
        </p:txBody>
      </p:sp>
      <p:grpSp>
        <p:nvGrpSpPr>
          <p:cNvPr id="7" name="Group 7"/>
          <p:cNvGrpSpPr/>
          <p:nvPr/>
        </p:nvGrpSpPr>
        <p:grpSpPr>
          <a:xfrm>
            <a:off x="943127" y="3049638"/>
            <a:ext cx="8087173" cy="3119142"/>
            <a:chOff x="0" y="0"/>
            <a:chExt cx="10782897" cy="4158856"/>
          </a:xfrm>
        </p:grpSpPr>
        <p:sp>
          <p:nvSpPr>
            <p:cNvPr id="8" name="Freeform 8"/>
            <p:cNvSpPr/>
            <p:nvPr/>
          </p:nvSpPr>
          <p:spPr>
            <a:xfrm>
              <a:off x="6350" y="6350"/>
              <a:ext cx="10770235" cy="4146169"/>
            </a:xfrm>
            <a:custGeom>
              <a:avLst/>
              <a:gdLst/>
              <a:ahLst/>
              <a:cxnLst/>
              <a:rect l="l" t="t" r="r" b="b"/>
              <a:pathLst>
                <a:path w="10770235" h="4146169">
                  <a:moveTo>
                    <a:pt x="0" y="473964"/>
                  </a:moveTo>
                  <a:cubicBezTo>
                    <a:pt x="0" y="212217"/>
                    <a:pt x="212598" y="0"/>
                    <a:pt x="474853" y="0"/>
                  </a:cubicBezTo>
                  <a:lnTo>
                    <a:pt x="10295382" y="0"/>
                  </a:lnTo>
                  <a:cubicBezTo>
                    <a:pt x="10557637" y="0"/>
                    <a:pt x="10770235" y="212217"/>
                    <a:pt x="10770235" y="473964"/>
                  </a:cubicBezTo>
                  <a:lnTo>
                    <a:pt x="10770235" y="3672205"/>
                  </a:lnTo>
                  <a:cubicBezTo>
                    <a:pt x="10770235" y="3933952"/>
                    <a:pt x="10557637" y="4146169"/>
                    <a:pt x="10295382" y="4146169"/>
                  </a:cubicBezTo>
                  <a:lnTo>
                    <a:pt x="474853" y="4146169"/>
                  </a:lnTo>
                  <a:cubicBezTo>
                    <a:pt x="212598" y="4146169"/>
                    <a:pt x="0" y="3933952"/>
                    <a:pt x="0" y="3672205"/>
                  </a:cubicBezTo>
                  <a:close/>
                </a:path>
              </a:pathLst>
            </a:custGeom>
            <a:solidFill>
              <a:srgbClr val="D4E9F7"/>
            </a:solidFill>
            <a:ln w="12700">
              <a:solidFill>
                <a:srgbClr val="000000"/>
              </a:solidFill>
            </a:ln>
          </p:spPr>
          <p:txBody>
            <a:bodyPr/>
            <a:lstStyle/>
            <a:p>
              <a:endParaRPr lang="vi-VN"/>
            </a:p>
          </p:txBody>
        </p:sp>
        <p:sp>
          <p:nvSpPr>
            <p:cNvPr id="9" name="Freeform 9"/>
            <p:cNvSpPr/>
            <p:nvPr/>
          </p:nvSpPr>
          <p:spPr>
            <a:xfrm>
              <a:off x="0" y="0"/>
              <a:ext cx="10782935" cy="4158869"/>
            </a:xfrm>
            <a:custGeom>
              <a:avLst/>
              <a:gdLst/>
              <a:ahLst/>
              <a:cxnLst/>
              <a:rect l="l" t="t" r="r" b="b"/>
              <a:pathLst>
                <a:path w="10782935" h="4158869">
                  <a:moveTo>
                    <a:pt x="0" y="480314"/>
                  </a:moveTo>
                  <a:cubicBezTo>
                    <a:pt x="0" y="215011"/>
                    <a:pt x="215392" y="0"/>
                    <a:pt x="481203" y="0"/>
                  </a:cubicBezTo>
                  <a:lnTo>
                    <a:pt x="10301732" y="0"/>
                  </a:lnTo>
                  <a:lnTo>
                    <a:pt x="10301732" y="6350"/>
                  </a:lnTo>
                  <a:lnTo>
                    <a:pt x="10301732" y="0"/>
                  </a:lnTo>
                  <a:cubicBezTo>
                    <a:pt x="10567415" y="0"/>
                    <a:pt x="10782935" y="215011"/>
                    <a:pt x="10782935" y="480314"/>
                  </a:cubicBezTo>
                  <a:lnTo>
                    <a:pt x="10776585" y="480314"/>
                  </a:lnTo>
                  <a:lnTo>
                    <a:pt x="10782935" y="480314"/>
                  </a:lnTo>
                  <a:lnTo>
                    <a:pt x="10782935" y="3678555"/>
                  </a:lnTo>
                  <a:lnTo>
                    <a:pt x="10776585" y="3678555"/>
                  </a:lnTo>
                  <a:lnTo>
                    <a:pt x="10782935" y="3678555"/>
                  </a:lnTo>
                  <a:cubicBezTo>
                    <a:pt x="10782935" y="3943858"/>
                    <a:pt x="10567543" y="4158869"/>
                    <a:pt x="10301732" y="4158869"/>
                  </a:cubicBezTo>
                  <a:lnTo>
                    <a:pt x="10301732" y="4152519"/>
                  </a:lnTo>
                  <a:lnTo>
                    <a:pt x="10301732" y="4158869"/>
                  </a:lnTo>
                  <a:lnTo>
                    <a:pt x="481203" y="4158869"/>
                  </a:lnTo>
                  <a:lnTo>
                    <a:pt x="481203" y="4152519"/>
                  </a:lnTo>
                  <a:lnTo>
                    <a:pt x="481203" y="4158869"/>
                  </a:lnTo>
                  <a:cubicBezTo>
                    <a:pt x="215392"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377" y="4146169"/>
                    <a:pt x="481203" y="4146169"/>
                  </a:cubicBezTo>
                  <a:lnTo>
                    <a:pt x="10301732" y="4146169"/>
                  </a:lnTo>
                  <a:cubicBezTo>
                    <a:pt x="10560431" y="4146169"/>
                    <a:pt x="10770235" y="3936746"/>
                    <a:pt x="10770235" y="3678555"/>
                  </a:cubicBezTo>
                  <a:lnTo>
                    <a:pt x="10770235" y="480314"/>
                  </a:lnTo>
                  <a:cubicBezTo>
                    <a:pt x="10770235" y="222123"/>
                    <a:pt x="10560431" y="12700"/>
                    <a:pt x="10301732" y="12700"/>
                  </a:cubicBezTo>
                  <a:lnTo>
                    <a:pt x="481203" y="12700"/>
                  </a:lnTo>
                  <a:lnTo>
                    <a:pt x="481203" y="6350"/>
                  </a:lnTo>
                  <a:lnTo>
                    <a:pt x="481203" y="12700"/>
                  </a:lnTo>
                  <a:cubicBezTo>
                    <a:pt x="222377" y="12700"/>
                    <a:pt x="12700" y="222123"/>
                    <a:pt x="12700" y="480314"/>
                  </a:cubicBezTo>
                  <a:close/>
                </a:path>
              </a:pathLst>
            </a:custGeom>
            <a:solidFill>
              <a:srgbClr val="BACFDD"/>
            </a:solidFill>
            <a:ln w="12700">
              <a:solidFill>
                <a:srgbClr val="000000"/>
              </a:solidFill>
            </a:ln>
          </p:spPr>
          <p:txBody>
            <a:bodyPr/>
            <a:lstStyle/>
            <a:p>
              <a:endParaRPr lang="vi-VN"/>
            </a:p>
          </p:txBody>
        </p:sp>
      </p:grpSp>
      <p:sp>
        <p:nvSpPr>
          <p:cNvPr id="10" name="Freeform 10" descr="preencoded.png"/>
          <p:cNvSpPr/>
          <p:nvPr/>
        </p:nvSpPr>
        <p:spPr>
          <a:xfrm>
            <a:off x="1194349" y="3300860"/>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4"/>
            <a:stretch>
              <a:fillRect/>
            </a:stretch>
          </a:blipFill>
        </p:spPr>
        <p:txBody>
          <a:bodyPr/>
          <a:lstStyle/>
          <a:p>
            <a:endParaRPr lang="vi-VN"/>
          </a:p>
        </p:txBody>
      </p:sp>
      <p:sp>
        <p:nvSpPr>
          <p:cNvPr id="11" name="Freeform 11" descr="preencoded.png"/>
          <p:cNvSpPr/>
          <p:nvPr/>
        </p:nvSpPr>
        <p:spPr>
          <a:xfrm>
            <a:off x="1389755" y="3496266"/>
            <a:ext cx="319830" cy="319830"/>
          </a:xfrm>
          <a:custGeom>
            <a:avLst/>
            <a:gdLst/>
            <a:ahLst/>
            <a:cxnLst/>
            <a:rect l="l" t="t" r="r" b="b"/>
            <a:pathLst>
              <a:path w="319830" h="319830">
                <a:moveTo>
                  <a:pt x="0" y="0"/>
                </a:moveTo>
                <a:lnTo>
                  <a:pt x="319830" y="0"/>
                </a:lnTo>
                <a:lnTo>
                  <a:pt x="319830" y="319830"/>
                </a:lnTo>
                <a:lnTo>
                  <a:pt x="0" y="3198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TextBox 12"/>
          <p:cNvSpPr txBox="1"/>
          <p:nvPr/>
        </p:nvSpPr>
        <p:spPr>
          <a:xfrm>
            <a:off x="1194349" y="4229548"/>
            <a:ext cx="3117952" cy="408680"/>
          </a:xfrm>
          <a:prstGeom prst="rect">
            <a:avLst/>
          </a:prstGeom>
        </p:spPr>
        <p:txBody>
          <a:bodyPr lIns="0" tIns="0" rIns="0" bIns="0" rtlCol="0" anchor="t">
            <a:spAutoFit/>
          </a:bodyPr>
          <a:lstStyle/>
          <a:p>
            <a:pPr algn="l">
              <a:lnSpc>
                <a:spcPts val="3062"/>
              </a:lnSpc>
            </a:pPr>
            <a:r>
              <a:rPr lang="en-US" sz="2437" b="1" err="1">
                <a:solidFill>
                  <a:srgbClr val="384653"/>
                </a:solidFill>
                <a:latin typeface="Barlow Bold"/>
                <a:ea typeface="Barlow Bold"/>
                <a:cs typeface="Barlow Bold"/>
                <a:sym typeface="Barlow Bold"/>
              </a:rPr>
              <a:t>Nền</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tảng</a:t>
            </a:r>
            <a:r>
              <a:rPr lang="en-US" sz="2437" b="1">
                <a:solidFill>
                  <a:srgbClr val="384653"/>
                </a:solidFill>
                <a:latin typeface="Barlow Bold"/>
                <a:ea typeface="Barlow Bold"/>
                <a:cs typeface="Barlow Bold"/>
                <a:sym typeface="Barlow Bold"/>
              </a:rPr>
              <a:t> Web</a:t>
            </a:r>
          </a:p>
        </p:txBody>
      </p:sp>
      <p:sp>
        <p:nvSpPr>
          <p:cNvPr id="13" name="TextBox 13"/>
          <p:cNvSpPr txBox="1"/>
          <p:nvPr/>
        </p:nvSpPr>
        <p:spPr>
          <a:xfrm>
            <a:off x="1194349" y="4704159"/>
            <a:ext cx="7584729" cy="1086067"/>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Hệ thống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nền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tảng</a:t>
            </a:r>
            <a:r>
              <a:rPr lang="en-US" sz="2000">
                <a:solidFill>
                  <a:srgbClr val="384653"/>
                </a:solidFill>
                <a:latin typeface="Montserrat"/>
                <a:ea typeface="Montserrat"/>
                <a:cs typeface="Montserrat"/>
                <a:sym typeface="Montserrat"/>
              </a:rPr>
              <a:t> web,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phép</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mọi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lúc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mọi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nơi</a:t>
            </a:r>
            <a:r>
              <a:rPr lang="en-US" sz="2000">
                <a:solidFill>
                  <a:srgbClr val="384653"/>
                </a:solidFill>
                <a:latin typeface="Montserrat"/>
                <a:ea typeface="Montserrat"/>
                <a:cs typeface="Montserrat"/>
                <a:sym typeface="Montserrat"/>
              </a:rPr>
              <a:t> thông qua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duyệt</a:t>
            </a:r>
            <a:r>
              <a:rPr lang="en-US" sz="2000">
                <a:solidFill>
                  <a:srgbClr val="384653"/>
                </a:solidFill>
                <a:latin typeface="Montserrat"/>
                <a:ea typeface="Montserrat"/>
                <a:cs typeface="Montserrat"/>
                <a:sym typeface="Montserrat"/>
              </a:rPr>
              <a:t>.</a:t>
            </a:r>
          </a:p>
        </p:txBody>
      </p:sp>
      <p:grpSp>
        <p:nvGrpSpPr>
          <p:cNvPr id="14" name="Group 14"/>
          <p:cNvGrpSpPr/>
          <p:nvPr/>
        </p:nvGrpSpPr>
        <p:grpSpPr>
          <a:xfrm>
            <a:off x="9257709" y="3049638"/>
            <a:ext cx="8087173" cy="3119142"/>
            <a:chOff x="0" y="0"/>
            <a:chExt cx="10782897" cy="4158856"/>
          </a:xfrm>
        </p:grpSpPr>
        <p:sp>
          <p:nvSpPr>
            <p:cNvPr id="15" name="Freeform 15"/>
            <p:cNvSpPr/>
            <p:nvPr/>
          </p:nvSpPr>
          <p:spPr>
            <a:xfrm>
              <a:off x="6350" y="6350"/>
              <a:ext cx="10770235" cy="4146169"/>
            </a:xfrm>
            <a:custGeom>
              <a:avLst/>
              <a:gdLst/>
              <a:ahLst/>
              <a:cxnLst/>
              <a:rect l="l" t="t" r="r" b="b"/>
              <a:pathLst>
                <a:path w="10770235" h="4146169">
                  <a:moveTo>
                    <a:pt x="0" y="473964"/>
                  </a:moveTo>
                  <a:cubicBezTo>
                    <a:pt x="0" y="212217"/>
                    <a:pt x="212598" y="0"/>
                    <a:pt x="474853" y="0"/>
                  </a:cubicBezTo>
                  <a:lnTo>
                    <a:pt x="10295382" y="0"/>
                  </a:lnTo>
                  <a:cubicBezTo>
                    <a:pt x="10557637" y="0"/>
                    <a:pt x="10770235" y="212217"/>
                    <a:pt x="10770235" y="473964"/>
                  </a:cubicBezTo>
                  <a:lnTo>
                    <a:pt x="10770235" y="3672205"/>
                  </a:lnTo>
                  <a:cubicBezTo>
                    <a:pt x="10770235" y="3933952"/>
                    <a:pt x="10557637" y="4146169"/>
                    <a:pt x="10295382" y="4146169"/>
                  </a:cubicBezTo>
                  <a:lnTo>
                    <a:pt x="474853" y="4146169"/>
                  </a:lnTo>
                  <a:cubicBezTo>
                    <a:pt x="212598" y="4146169"/>
                    <a:pt x="0" y="3933952"/>
                    <a:pt x="0" y="3672205"/>
                  </a:cubicBezTo>
                  <a:close/>
                </a:path>
              </a:pathLst>
            </a:custGeom>
            <a:solidFill>
              <a:srgbClr val="D4E9F7"/>
            </a:solidFill>
            <a:ln w="12700">
              <a:solidFill>
                <a:srgbClr val="000000"/>
              </a:solidFill>
            </a:ln>
          </p:spPr>
          <p:txBody>
            <a:bodyPr/>
            <a:lstStyle/>
            <a:p>
              <a:endParaRPr lang="vi-VN"/>
            </a:p>
          </p:txBody>
        </p:sp>
        <p:sp>
          <p:nvSpPr>
            <p:cNvPr id="16" name="Freeform 16"/>
            <p:cNvSpPr/>
            <p:nvPr/>
          </p:nvSpPr>
          <p:spPr>
            <a:xfrm>
              <a:off x="0" y="0"/>
              <a:ext cx="10782935" cy="4158869"/>
            </a:xfrm>
            <a:custGeom>
              <a:avLst/>
              <a:gdLst/>
              <a:ahLst/>
              <a:cxnLst/>
              <a:rect l="l" t="t" r="r" b="b"/>
              <a:pathLst>
                <a:path w="10782935" h="4158869">
                  <a:moveTo>
                    <a:pt x="0" y="480314"/>
                  </a:moveTo>
                  <a:cubicBezTo>
                    <a:pt x="0" y="215011"/>
                    <a:pt x="215392" y="0"/>
                    <a:pt x="481203" y="0"/>
                  </a:cubicBezTo>
                  <a:lnTo>
                    <a:pt x="10301732" y="0"/>
                  </a:lnTo>
                  <a:lnTo>
                    <a:pt x="10301732" y="6350"/>
                  </a:lnTo>
                  <a:lnTo>
                    <a:pt x="10301732" y="0"/>
                  </a:lnTo>
                  <a:cubicBezTo>
                    <a:pt x="10567415" y="0"/>
                    <a:pt x="10782935" y="215011"/>
                    <a:pt x="10782935" y="480314"/>
                  </a:cubicBezTo>
                  <a:lnTo>
                    <a:pt x="10776585" y="480314"/>
                  </a:lnTo>
                  <a:lnTo>
                    <a:pt x="10782935" y="480314"/>
                  </a:lnTo>
                  <a:lnTo>
                    <a:pt x="10782935" y="3678555"/>
                  </a:lnTo>
                  <a:lnTo>
                    <a:pt x="10776585" y="3678555"/>
                  </a:lnTo>
                  <a:lnTo>
                    <a:pt x="10782935" y="3678555"/>
                  </a:lnTo>
                  <a:cubicBezTo>
                    <a:pt x="10782935" y="3943858"/>
                    <a:pt x="10567543" y="4158869"/>
                    <a:pt x="10301732" y="4158869"/>
                  </a:cubicBezTo>
                  <a:lnTo>
                    <a:pt x="10301732" y="4152519"/>
                  </a:lnTo>
                  <a:lnTo>
                    <a:pt x="10301732" y="4158869"/>
                  </a:lnTo>
                  <a:lnTo>
                    <a:pt x="481203" y="4158869"/>
                  </a:lnTo>
                  <a:lnTo>
                    <a:pt x="481203" y="4152519"/>
                  </a:lnTo>
                  <a:lnTo>
                    <a:pt x="481203" y="4158869"/>
                  </a:lnTo>
                  <a:cubicBezTo>
                    <a:pt x="215392"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377" y="4146169"/>
                    <a:pt x="481203" y="4146169"/>
                  </a:cubicBezTo>
                  <a:lnTo>
                    <a:pt x="10301732" y="4146169"/>
                  </a:lnTo>
                  <a:cubicBezTo>
                    <a:pt x="10560431" y="4146169"/>
                    <a:pt x="10770235" y="3936746"/>
                    <a:pt x="10770235" y="3678555"/>
                  </a:cubicBezTo>
                  <a:lnTo>
                    <a:pt x="10770235" y="480314"/>
                  </a:lnTo>
                  <a:cubicBezTo>
                    <a:pt x="10770235" y="222123"/>
                    <a:pt x="10560431" y="12700"/>
                    <a:pt x="10301732" y="12700"/>
                  </a:cubicBezTo>
                  <a:lnTo>
                    <a:pt x="481203" y="12700"/>
                  </a:lnTo>
                  <a:lnTo>
                    <a:pt x="481203" y="6350"/>
                  </a:lnTo>
                  <a:lnTo>
                    <a:pt x="481203" y="12700"/>
                  </a:lnTo>
                  <a:cubicBezTo>
                    <a:pt x="222377" y="12700"/>
                    <a:pt x="12700" y="222123"/>
                    <a:pt x="12700" y="480314"/>
                  </a:cubicBezTo>
                  <a:close/>
                </a:path>
              </a:pathLst>
            </a:custGeom>
            <a:solidFill>
              <a:srgbClr val="BACFDD"/>
            </a:solidFill>
            <a:ln w="12700">
              <a:solidFill>
                <a:srgbClr val="000000"/>
              </a:solidFill>
            </a:ln>
          </p:spPr>
          <p:txBody>
            <a:bodyPr/>
            <a:lstStyle/>
            <a:p>
              <a:endParaRPr lang="vi-VN"/>
            </a:p>
          </p:txBody>
        </p:sp>
      </p:grpSp>
      <p:sp>
        <p:nvSpPr>
          <p:cNvPr id="17" name="Freeform 17" descr="preencoded.png"/>
          <p:cNvSpPr/>
          <p:nvPr/>
        </p:nvSpPr>
        <p:spPr>
          <a:xfrm>
            <a:off x="9508922" y="3300860"/>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7"/>
            <a:stretch>
              <a:fillRect/>
            </a:stretch>
          </a:blipFill>
        </p:spPr>
        <p:txBody>
          <a:bodyPr/>
          <a:lstStyle/>
          <a:p>
            <a:endParaRPr lang="vi-VN"/>
          </a:p>
        </p:txBody>
      </p:sp>
      <p:sp>
        <p:nvSpPr>
          <p:cNvPr id="18" name="Freeform 18" descr="preencoded.png"/>
          <p:cNvSpPr/>
          <p:nvPr/>
        </p:nvSpPr>
        <p:spPr>
          <a:xfrm>
            <a:off x="9704337" y="3496266"/>
            <a:ext cx="319830" cy="319830"/>
          </a:xfrm>
          <a:custGeom>
            <a:avLst/>
            <a:gdLst/>
            <a:ahLst/>
            <a:cxnLst/>
            <a:rect l="l" t="t" r="r" b="b"/>
            <a:pathLst>
              <a:path w="319830" h="319830">
                <a:moveTo>
                  <a:pt x="0" y="0"/>
                </a:moveTo>
                <a:lnTo>
                  <a:pt x="319830" y="0"/>
                </a:lnTo>
                <a:lnTo>
                  <a:pt x="319830" y="319830"/>
                </a:lnTo>
                <a:lnTo>
                  <a:pt x="0" y="319830"/>
                </a:lnTo>
                <a:lnTo>
                  <a:pt x="0" y="0"/>
                </a:lnTo>
                <a:close/>
              </a:path>
            </a:pathLst>
          </a:custGeom>
          <a:blipFill>
            <a:blip r:embed="rId8">
              <a:extLst>
                <a:ext uri="{96DAC541-7B7A-43D3-8B79-37D633B846F1}">
                  <asvg:svgBlip xmlns:asvg="http://schemas.microsoft.com/office/drawing/2016/SVG/main" r:embed="rId9"/>
                </a:ext>
              </a:extLst>
            </a:blip>
            <a:stretch>
              <a:fillRect t="-29412" b="-29412"/>
            </a:stretch>
          </a:blipFill>
        </p:spPr>
        <p:txBody>
          <a:bodyPr/>
          <a:lstStyle/>
          <a:p>
            <a:endParaRPr lang="vi-VN"/>
          </a:p>
        </p:txBody>
      </p:sp>
      <p:sp>
        <p:nvSpPr>
          <p:cNvPr id="19" name="TextBox 19"/>
          <p:cNvSpPr txBox="1"/>
          <p:nvPr/>
        </p:nvSpPr>
        <p:spPr>
          <a:xfrm>
            <a:off x="9508922" y="4229548"/>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Truy cập đa thiết bị</a:t>
            </a:r>
          </a:p>
        </p:txBody>
      </p:sp>
      <p:sp>
        <p:nvSpPr>
          <p:cNvPr id="20" name="TextBox 20"/>
          <p:cNvSpPr txBox="1"/>
          <p:nvPr/>
        </p:nvSpPr>
        <p:spPr>
          <a:xfrm>
            <a:off x="9508922" y="4704159"/>
            <a:ext cx="7584729" cy="714170"/>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Người dùng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hệ thống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máy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máy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hoặc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điện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thoại</a:t>
            </a:r>
            <a:r>
              <a:rPr lang="en-US" sz="2000">
                <a:solidFill>
                  <a:srgbClr val="384653"/>
                </a:solidFill>
                <a:latin typeface="Montserrat"/>
                <a:ea typeface="Montserrat"/>
                <a:cs typeface="Montserrat"/>
                <a:sym typeface="Montserrat"/>
              </a:rPr>
              <a:t> thông </a:t>
            </a:r>
            <a:r>
              <a:rPr lang="en-US" sz="2000" err="1">
                <a:solidFill>
                  <a:srgbClr val="384653"/>
                </a:solidFill>
                <a:latin typeface="Montserrat"/>
                <a:ea typeface="Montserrat"/>
                <a:cs typeface="Montserrat"/>
                <a:sym typeface="Montserrat"/>
              </a:rPr>
              <a:t>minh</a:t>
            </a:r>
            <a:r>
              <a:rPr lang="en-US" sz="2000">
                <a:solidFill>
                  <a:srgbClr val="384653"/>
                </a:solidFill>
                <a:latin typeface="Montserrat"/>
                <a:ea typeface="Montserrat"/>
                <a:cs typeface="Montserrat"/>
                <a:sym typeface="Montserrat"/>
              </a:rPr>
              <a:t>.</a:t>
            </a:r>
          </a:p>
        </p:txBody>
      </p:sp>
      <p:grpSp>
        <p:nvGrpSpPr>
          <p:cNvPr id="21" name="Group 21"/>
          <p:cNvGrpSpPr/>
          <p:nvPr/>
        </p:nvGrpSpPr>
        <p:grpSpPr>
          <a:xfrm>
            <a:off x="943127" y="6396190"/>
            <a:ext cx="8087173" cy="3119142"/>
            <a:chOff x="0" y="0"/>
            <a:chExt cx="10782897" cy="4158856"/>
          </a:xfrm>
        </p:grpSpPr>
        <p:sp>
          <p:nvSpPr>
            <p:cNvPr id="22" name="Freeform 22"/>
            <p:cNvSpPr/>
            <p:nvPr/>
          </p:nvSpPr>
          <p:spPr>
            <a:xfrm>
              <a:off x="6350" y="6350"/>
              <a:ext cx="10770235" cy="4146169"/>
            </a:xfrm>
            <a:custGeom>
              <a:avLst/>
              <a:gdLst/>
              <a:ahLst/>
              <a:cxnLst/>
              <a:rect l="l" t="t" r="r" b="b"/>
              <a:pathLst>
                <a:path w="10770235" h="4146169">
                  <a:moveTo>
                    <a:pt x="0" y="473964"/>
                  </a:moveTo>
                  <a:cubicBezTo>
                    <a:pt x="0" y="212217"/>
                    <a:pt x="212598" y="0"/>
                    <a:pt x="474853" y="0"/>
                  </a:cubicBezTo>
                  <a:lnTo>
                    <a:pt x="10295382" y="0"/>
                  </a:lnTo>
                  <a:cubicBezTo>
                    <a:pt x="10557637" y="0"/>
                    <a:pt x="10770235" y="212217"/>
                    <a:pt x="10770235" y="473964"/>
                  </a:cubicBezTo>
                  <a:lnTo>
                    <a:pt x="10770235" y="3672205"/>
                  </a:lnTo>
                  <a:cubicBezTo>
                    <a:pt x="10770235" y="3933952"/>
                    <a:pt x="10557637" y="4146169"/>
                    <a:pt x="10295382" y="4146169"/>
                  </a:cubicBezTo>
                  <a:lnTo>
                    <a:pt x="474853" y="4146169"/>
                  </a:lnTo>
                  <a:cubicBezTo>
                    <a:pt x="212598" y="4146169"/>
                    <a:pt x="0" y="3933952"/>
                    <a:pt x="0" y="3672205"/>
                  </a:cubicBezTo>
                  <a:close/>
                </a:path>
              </a:pathLst>
            </a:custGeom>
            <a:solidFill>
              <a:srgbClr val="D4E9F7"/>
            </a:solidFill>
            <a:ln w="12700">
              <a:solidFill>
                <a:srgbClr val="000000"/>
              </a:solidFill>
            </a:ln>
          </p:spPr>
          <p:txBody>
            <a:bodyPr/>
            <a:lstStyle/>
            <a:p>
              <a:endParaRPr lang="vi-VN"/>
            </a:p>
          </p:txBody>
        </p:sp>
        <p:sp>
          <p:nvSpPr>
            <p:cNvPr id="23" name="Freeform 23"/>
            <p:cNvSpPr/>
            <p:nvPr/>
          </p:nvSpPr>
          <p:spPr>
            <a:xfrm>
              <a:off x="0" y="0"/>
              <a:ext cx="10782935" cy="4158869"/>
            </a:xfrm>
            <a:custGeom>
              <a:avLst/>
              <a:gdLst/>
              <a:ahLst/>
              <a:cxnLst/>
              <a:rect l="l" t="t" r="r" b="b"/>
              <a:pathLst>
                <a:path w="10782935" h="4158869">
                  <a:moveTo>
                    <a:pt x="0" y="480314"/>
                  </a:moveTo>
                  <a:cubicBezTo>
                    <a:pt x="0" y="215011"/>
                    <a:pt x="215392" y="0"/>
                    <a:pt x="481203" y="0"/>
                  </a:cubicBezTo>
                  <a:lnTo>
                    <a:pt x="10301732" y="0"/>
                  </a:lnTo>
                  <a:lnTo>
                    <a:pt x="10301732" y="6350"/>
                  </a:lnTo>
                  <a:lnTo>
                    <a:pt x="10301732" y="0"/>
                  </a:lnTo>
                  <a:cubicBezTo>
                    <a:pt x="10567415" y="0"/>
                    <a:pt x="10782935" y="215011"/>
                    <a:pt x="10782935" y="480314"/>
                  </a:cubicBezTo>
                  <a:lnTo>
                    <a:pt x="10776585" y="480314"/>
                  </a:lnTo>
                  <a:lnTo>
                    <a:pt x="10782935" y="480314"/>
                  </a:lnTo>
                  <a:lnTo>
                    <a:pt x="10782935" y="3678555"/>
                  </a:lnTo>
                  <a:lnTo>
                    <a:pt x="10776585" y="3678555"/>
                  </a:lnTo>
                  <a:lnTo>
                    <a:pt x="10782935" y="3678555"/>
                  </a:lnTo>
                  <a:cubicBezTo>
                    <a:pt x="10782935" y="3943858"/>
                    <a:pt x="10567543" y="4158869"/>
                    <a:pt x="10301732" y="4158869"/>
                  </a:cubicBezTo>
                  <a:lnTo>
                    <a:pt x="10301732" y="4152519"/>
                  </a:lnTo>
                  <a:lnTo>
                    <a:pt x="10301732" y="4158869"/>
                  </a:lnTo>
                  <a:lnTo>
                    <a:pt x="481203" y="4158869"/>
                  </a:lnTo>
                  <a:lnTo>
                    <a:pt x="481203" y="4152519"/>
                  </a:lnTo>
                  <a:lnTo>
                    <a:pt x="481203" y="4158869"/>
                  </a:lnTo>
                  <a:cubicBezTo>
                    <a:pt x="215392"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377" y="4146169"/>
                    <a:pt x="481203" y="4146169"/>
                  </a:cubicBezTo>
                  <a:lnTo>
                    <a:pt x="10301732" y="4146169"/>
                  </a:lnTo>
                  <a:cubicBezTo>
                    <a:pt x="10560431" y="4146169"/>
                    <a:pt x="10770235" y="3936746"/>
                    <a:pt x="10770235" y="3678555"/>
                  </a:cubicBezTo>
                  <a:lnTo>
                    <a:pt x="10770235" y="480314"/>
                  </a:lnTo>
                  <a:cubicBezTo>
                    <a:pt x="10770235" y="222123"/>
                    <a:pt x="10560431" y="12700"/>
                    <a:pt x="10301732" y="12700"/>
                  </a:cubicBezTo>
                  <a:lnTo>
                    <a:pt x="481203" y="12700"/>
                  </a:lnTo>
                  <a:lnTo>
                    <a:pt x="481203" y="6350"/>
                  </a:lnTo>
                  <a:lnTo>
                    <a:pt x="481203" y="12700"/>
                  </a:lnTo>
                  <a:cubicBezTo>
                    <a:pt x="222377" y="12700"/>
                    <a:pt x="12700" y="222123"/>
                    <a:pt x="12700" y="480314"/>
                  </a:cubicBezTo>
                  <a:close/>
                </a:path>
              </a:pathLst>
            </a:custGeom>
            <a:solidFill>
              <a:srgbClr val="BACFDD"/>
            </a:solidFill>
            <a:ln w="12700">
              <a:solidFill>
                <a:srgbClr val="000000"/>
              </a:solidFill>
            </a:ln>
          </p:spPr>
          <p:txBody>
            <a:bodyPr/>
            <a:lstStyle/>
            <a:p>
              <a:endParaRPr lang="vi-VN"/>
            </a:p>
          </p:txBody>
        </p:sp>
      </p:grpSp>
      <p:sp>
        <p:nvSpPr>
          <p:cNvPr id="24" name="Freeform 24" descr="preencoded.png"/>
          <p:cNvSpPr/>
          <p:nvPr/>
        </p:nvSpPr>
        <p:spPr>
          <a:xfrm>
            <a:off x="1194349" y="6647412"/>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10"/>
            <a:stretch>
              <a:fillRect/>
            </a:stretch>
          </a:blipFill>
        </p:spPr>
        <p:txBody>
          <a:bodyPr/>
          <a:lstStyle/>
          <a:p>
            <a:endParaRPr lang="vi-VN"/>
          </a:p>
        </p:txBody>
      </p:sp>
      <p:sp>
        <p:nvSpPr>
          <p:cNvPr id="25" name="Freeform 25" descr="preencoded.png"/>
          <p:cNvSpPr/>
          <p:nvPr/>
        </p:nvSpPr>
        <p:spPr>
          <a:xfrm>
            <a:off x="1389755" y="6842817"/>
            <a:ext cx="319830" cy="319830"/>
          </a:xfrm>
          <a:custGeom>
            <a:avLst/>
            <a:gdLst/>
            <a:ahLst/>
            <a:cxnLst/>
            <a:rect l="l" t="t" r="r" b="b"/>
            <a:pathLst>
              <a:path w="319830" h="319830">
                <a:moveTo>
                  <a:pt x="0" y="0"/>
                </a:moveTo>
                <a:lnTo>
                  <a:pt x="319830" y="0"/>
                </a:lnTo>
                <a:lnTo>
                  <a:pt x="319830" y="319831"/>
                </a:lnTo>
                <a:lnTo>
                  <a:pt x="0" y="3198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6" name="TextBox 26"/>
          <p:cNvSpPr txBox="1"/>
          <p:nvPr/>
        </p:nvSpPr>
        <p:spPr>
          <a:xfrm>
            <a:off x="1194349" y="7576099"/>
            <a:ext cx="3287916"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Quản </a:t>
            </a:r>
            <a:r>
              <a:rPr lang="en-US" sz="2437" b="1" err="1">
                <a:solidFill>
                  <a:srgbClr val="384653"/>
                </a:solidFill>
                <a:latin typeface="Barlow Bold"/>
                <a:ea typeface="Barlow Bold"/>
                <a:cs typeface="Barlow Bold"/>
                <a:sym typeface="Barlow Bold"/>
              </a:rPr>
              <a:t>lý</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dữ</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liệu</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tập</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trung</a:t>
            </a:r>
            <a:endParaRPr lang="en-US" sz="2437" b="1">
              <a:solidFill>
                <a:srgbClr val="384653"/>
              </a:solidFill>
              <a:latin typeface="Barlow Bold"/>
              <a:ea typeface="Barlow Bold"/>
              <a:cs typeface="Barlow Bold"/>
              <a:sym typeface="Barlow Bold"/>
            </a:endParaRPr>
          </a:p>
        </p:txBody>
      </p:sp>
      <p:sp>
        <p:nvSpPr>
          <p:cNvPr id="27" name="TextBox 27"/>
          <p:cNvSpPr txBox="1"/>
          <p:nvPr/>
        </p:nvSpPr>
        <p:spPr>
          <a:xfrm>
            <a:off x="1194349" y="8050711"/>
            <a:ext cx="7584729"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Tất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về</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quán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dễ</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dàng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xuất</a:t>
            </a:r>
            <a:r>
              <a:rPr lang="en-US" sz="2000">
                <a:solidFill>
                  <a:srgbClr val="384653"/>
                </a:solidFill>
                <a:latin typeface="Montserrat"/>
                <a:ea typeface="Montserrat"/>
                <a:cs typeface="Montserrat"/>
                <a:sym typeface="Montserrat"/>
              </a:rPr>
              <a:t>.</a:t>
            </a:r>
          </a:p>
        </p:txBody>
      </p:sp>
      <p:grpSp>
        <p:nvGrpSpPr>
          <p:cNvPr id="28" name="Group 28"/>
          <p:cNvGrpSpPr/>
          <p:nvPr/>
        </p:nvGrpSpPr>
        <p:grpSpPr>
          <a:xfrm>
            <a:off x="9257709" y="6396190"/>
            <a:ext cx="8087173" cy="3119142"/>
            <a:chOff x="0" y="0"/>
            <a:chExt cx="10782897" cy="4158856"/>
          </a:xfrm>
        </p:grpSpPr>
        <p:sp>
          <p:nvSpPr>
            <p:cNvPr id="29" name="Freeform 29"/>
            <p:cNvSpPr/>
            <p:nvPr/>
          </p:nvSpPr>
          <p:spPr>
            <a:xfrm>
              <a:off x="6350" y="6350"/>
              <a:ext cx="10770235" cy="4146169"/>
            </a:xfrm>
            <a:custGeom>
              <a:avLst/>
              <a:gdLst/>
              <a:ahLst/>
              <a:cxnLst/>
              <a:rect l="l" t="t" r="r" b="b"/>
              <a:pathLst>
                <a:path w="10770235" h="4146169">
                  <a:moveTo>
                    <a:pt x="0" y="473964"/>
                  </a:moveTo>
                  <a:cubicBezTo>
                    <a:pt x="0" y="212217"/>
                    <a:pt x="212598" y="0"/>
                    <a:pt x="474853" y="0"/>
                  </a:cubicBezTo>
                  <a:lnTo>
                    <a:pt x="10295382" y="0"/>
                  </a:lnTo>
                  <a:cubicBezTo>
                    <a:pt x="10557637" y="0"/>
                    <a:pt x="10770235" y="212217"/>
                    <a:pt x="10770235" y="473964"/>
                  </a:cubicBezTo>
                  <a:lnTo>
                    <a:pt x="10770235" y="3672205"/>
                  </a:lnTo>
                  <a:cubicBezTo>
                    <a:pt x="10770235" y="3933952"/>
                    <a:pt x="10557637" y="4146169"/>
                    <a:pt x="10295382" y="4146169"/>
                  </a:cubicBezTo>
                  <a:lnTo>
                    <a:pt x="474853" y="4146169"/>
                  </a:lnTo>
                  <a:cubicBezTo>
                    <a:pt x="212598" y="4146169"/>
                    <a:pt x="0" y="3933952"/>
                    <a:pt x="0" y="3672205"/>
                  </a:cubicBezTo>
                  <a:close/>
                </a:path>
              </a:pathLst>
            </a:custGeom>
            <a:solidFill>
              <a:srgbClr val="D4E9F7"/>
            </a:solidFill>
            <a:ln w="12700">
              <a:solidFill>
                <a:srgbClr val="000000"/>
              </a:solidFill>
            </a:ln>
          </p:spPr>
          <p:txBody>
            <a:bodyPr/>
            <a:lstStyle/>
            <a:p>
              <a:endParaRPr lang="vi-VN"/>
            </a:p>
          </p:txBody>
        </p:sp>
        <p:sp>
          <p:nvSpPr>
            <p:cNvPr id="30" name="Freeform 30"/>
            <p:cNvSpPr/>
            <p:nvPr/>
          </p:nvSpPr>
          <p:spPr>
            <a:xfrm>
              <a:off x="0" y="0"/>
              <a:ext cx="10782935" cy="4158869"/>
            </a:xfrm>
            <a:custGeom>
              <a:avLst/>
              <a:gdLst/>
              <a:ahLst/>
              <a:cxnLst/>
              <a:rect l="l" t="t" r="r" b="b"/>
              <a:pathLst>
                <a:path w="10782935" h="4158869">
                  <a:moveTo>
                    <a:pt x="0" y="480314"/>
                  </a:moveTo>
                  <a:cubicBezTo>
                    <a:pt x="0" y="215011"/>
                    <a:pt x="215392" y="0"/>
                    <a:pt x="481203" y="0"/>
                  </a:cubicBezTo>
                  <a:lnTo>
                    <a:pt x="10301732" y="0"/>
                  </a:lnTo>
                  <a:lnTo>
                    <a:pt x="10301732" y="6350"/>
                  </a:lnTo>
                  <a:lnTo>
                    <a:pt x="10301732" y="0"/>
                  </a:lnTo>
                  <a:cubicBezTo>
                    <a:pt x="10567415" y="0"/>
                    <a:pt x="10782935" y="215011"/>
                    <a:pt x="10782935" y="480314"/>
                  </a:cubicBezTo>
                  <a:lnTo>
                    <a:pt x="10776585" y="480314"/>
                  </a:lnTo>
                  <a:lnTo>
                    <a:pt x="10782935" y="480314"/>
                  </a:lnTo>
                  <a:lnTo>
                    <a:pt x="10782935" y="3678555"/>
                  </a:lnTo>
                  <a:lnTo>
                    <a:pt x="10776585" y="3678555"/>
                  </a:lnTo>
                  <a:lnTo>
                    <a:pt x="10782935" y="3678555"/>
                  </a:lnTo>
                  <a:cubicBezTo>
                    <a:pt x="10782935" y="3943858"/>
                    <a:pt x="10567543" y="4158869"/>
                    <a:pt x="10301732" y="4158869"/>
                  </a:cubicBezTo>
                  <a:lnTo>
                    <a:pt x="10301732" y="4152519"/>
                  </a:lnTo>
                  <a:lnTo>
                    <a:pt x="10301732" y="4158869"/>
                  </a:lnTo>
                  <a:lnTo>
                    <a:pt x="481203" y="4158869"/>
                  </a:lnTo>
                  <a:lnTo>
                    <a:pt x="481203" y="4152519"/>
                  </a:lnTo>
                  <a:lnTo>
                    <a:pt x="481203" y="4158869"/>
                  </a:lnTo>
                  <a:cubicBezTo>
                    <a:pt x="215392"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377" y="4146169"/>
                    <a:pt x="481203" y="4146169"/>
                  </a:cubicBezTo>
                  <a:lnTo>
                    <a:pt x="10301732" y="4146169"/>
                  </a:lnTo>
                  <a:cubicBezTo>
                    <a:pt x="10560431" y="4146169"/>
                    <a:pt x="10770235" y="3936746"/>
                    <a:pt x="10770235" y="3678555"/>
                  </a:cubicBezTo>
                  <a:lnTo>
                    <a:pt x="10770235" y="480314"/>
                  </a:lnTo>
                  <a:cubicBezTo>
                    <a:pt x="10770235" y="222123"/>
                    <a:pt x="10560431" y="12700"/>
                    <a:pt x="10301732" y="12700"/>
                  </a:cubicBezTo>
                  <a:lnTo>
                    <a:pt x="481203" y="12700"/>
                  </a:lnTo>
                  <a:lnTo>
                    <a:pt x="481203" y="6350"/>
                  </a:lnTo>
                  <a:lnTo>
                    <a:pt x="481203" y="12700"/>
                  </a:lnTo>
                  <a:cubicBezTo>
                    <a:pt x="222377" y="12700"/>
                    <a:pt x="12700" y="222123"/>
                    <a:pt x="12700" y="480314"/>
                  </a:cubicBezTo>
                  <a:close/>
                </a:path>
              </a:pathLst>
            </a:custGeom>
            <a:solidFill>
              <a:srgbClr val="BACFDD"/>
            </a:solidFill>
            <a:ln w="12700">
              <a:solidFill>
                <a:srgbClr val="000000"/>
              </a:solidFill>
            </a:ln>
          </p:spPr>
          <p:txBody>
            <a:bodyPr/>
            <a:lstStyle/>
            <a:p>
              <a:endParaRPr lang="vi-VN"/>
            </a:p>
          </p:txBody>
        </p:sp>
      </p:grpSp>
      <p:sp>
        <p:nvSpPr>
          <p:cNvPr id="31" name="Freeform 31" descr="preencoded.png"/>
          <p:cNvSpPr/>
          <p:nvPr/>
        </p:nvSpPr>
        <p:spPr>
          <a:xfrm>
            <a:off x="9508922" y="6647412"/>
            <a:ext cx="710803" cy="710803"/>
          </a:xfrm>
          <a:custGeom>
            <a:avLst/>
            <a:gdLst/>
            <a:ahLst/>
            <a:cxnLst/>
            <a:rect l="l" t="t" r="r" b="b"/>
            <a:pathLst>
              <a:path w="710803" h="710803">
                <a:moveTo>
                  <a:pt x="0" y="0"/>
                </a:moveTo>
                <a:lnTo>
                  <a:pt x="710803" y="0"/>
                </a:lnTo>
                <a:lnTo>
                  <a:pt x="710803" y="710803"/>
                </a:lnTo>
                <a:lnTo>
                  <a:pt x="0" y="710803"/>
                </a:lnTo>
                <a:lnTo>
                  <a:pt x="0" y="0"/>
                </a:lnTo>
                <a:close/>
              </a:path>
            </a:pathLst>
          </a:custGeom>
          <a:blipFill>
            <a:blip r:embed="rId13"/>
            <a:stretch>
              <a:fillRect/>
            </a:stretch>
          </a:blipFill>
        </p:spPr>
        <p:txBody>
          <a:bodyPr/>
          <a:lstStyle/>
          <a:p>
            <a:endParaRPr lang="vi-VN"/>
          </a:p>
        </p:txBody>
      </p:sp>
      <p:sp>
        <p:nvSpPr>
          <p:cNvPr id="32" name="Freeform 32" descr="preencoded.png"/>
          <p:cNvSpPr/>
          <p:nvPr/>
        </p:nvSpPr>
        <p:spPr>
          <a:xfrm>
            <a:off x="9704337" y="6842817"/>
            <a:ext cx="319830" cy="319830"/>
          </a:xfrm>
          <a:custGeom>
            <a:avLst/>
            <a:gdLst/>
            <a:ahLst/>
            <a:cxnLst/>
            <a:rect l="l" t="t" r="r" b="b"/>
            <a:pathLst>
              <a:path w="319830" h="319830">
                <a:moveTo>
                  <a:pt x="0" y="0"/>
                </a:moveTo>
                <a:lnTo>
                  <a:pt x="319830" y="0"/>
                </a:lnTo>
                <a:lnTo>
                  <a:pt x="319830" y="319831"/>
                </a:lnTo>
                <a:lnTo>
                  <a:pt x="0" y="319831"/>
                </a:lnTo>
                <a:lnTo>
                  <a:pt x="0" y="0"/>
                </a:lnTo>
                <a:close/>
              </a:path>
            </a:pathLst>
          </a:custGeom>
          <a:blipFill>
            <a:blip r:embed="rId14">
              <a:extLst>
                <a:ext uri="{96DAC541-7B7A-43D3-8B79-37D633B846F1}">
                  <asvg:svgBlip xmlns:asvg="http://schemas.microsoft.com/office/drawing/2016/SVG/main" r:embed="rId15"/>
                </a:ext>
              </a:extLst>
            </a:blip>
            <a:stretch>
              <a:fillRect t="-2942" b="-2939"/>
            </a:stretch>
          </a:blipFill>
        </p:spPr>
        <p:txBody>
          <a:bodyPr/>
          <a:lstStyle/>
          <a:p>
            <a:endParaRPr lang="vi-VN"/>
          </a:p>
        </p:txBody>
      </p:sp>
      <p:sp>
        <p:nvSpPr>
          <p:cNvPr id="33" name="TextBox 33"/>
          <p:cNvSpPr txBox="1"/>
          <p:nvPr/>
        </p:nvSpPr>
        <p:spPr>
          <a:xfrm>
            <a:off x="9508922" y="7576099"/>
            <a:ext cx="3117952" cy="408680"/>
          </a:xfrm>
          <a:prstGeom prst="rect">
            <a:avLst/>
          </a:prstGeom>
        </p:spPr>
        <p:txBody>
          <a:bodyPr lIns="0" tIns="0" rIns="0" bIns="0" rtlCol="0" anchor="t">
            <a:spAutoFit/>
          </a:bodyPr>
          <a:lstStyle/>
          <a:p>
            <a:pPr algn="l">
              <a:lnSpc>
                <a:spcPts val="3062"/>
              </a:lnSpc>
            </a:pPr>
            <a:r>
              <a:rPr lang="en-US" sz="2437" b="1" err="1">
                <a:solidFill>
                  <a:srgbClr val="384653"/>
                </a:solidFill>
                <a:latin typeface="Barlow Bold"/>
                <a:ea typeface="Barlow Bold"/>
                <a:cs typeface="Barlow Bold"/>
                <a:sym typeface="Barlow Bold"/>
              </a:rPr>
              <a:t>Hạn</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chế</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trùng</a:t>
            </a:r>
            <a:r>
              <a:rPr lang="en-US" sz="2437" b="1">
                <a:solidFill>
                  <a:srgbClr val="384653"/>
                </a:solidFill>
                <a:latin typeface="Barlow Bold"/>
                <a:ea typeface="Barlow Bold"/>
                <a:cs typeface="Barlow Bold"/>
                <a:sym typeface="Barlow Bold"/>
              </a:rPr>
              <a:t> </a:t>
            </a:r>
            <a:r>
              <a:rPr lang="en-US" sz="2437" b="1" err="1">
                <a:solidFill>
                  <a:srgbClr val="384653"/>
                </a:solidFill>
                <a:latin typeface="Barlow Bold"/>
                <a:ea typeface="Barlow Bold"/>
                <a:cs typeface="Barlow Bold"/>
                <a:sym typeface="Barlow Bold"/>
              </a:rPr>
              <a:t>lịch</a:t>
            </a:r>
            <a:endParaRPr lang="en-US" sz="2437" b="1">
              <a:solidFill>
                <a:srgbClr val="384653"/>
              </a:solidFill>
              <a:latin typeface="Barlow Bold"/>
              <a:ea typeface="Barlow Bold"/>
              <a:cs typeface="Barlow Bold"/>
              <a:sym typeface="Barlow Bold"/>
            </a:endParaRPr>
          </a:p>
        </p:txBody>
      </p:sp>
      <p:sp>
        <p:nvSpPr>
          <p:cNvPr id="34" name="TextBox 34"/>
          <p:cNvSpPr txBox="1"/>
          <p:nvPr/>
        </p:nvSpPr>
        <p:spPr>
          <a:xfrm>
            <a:off x="9508922" y="8050711"/>
            <a:ext cx="7584729"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chế</a:t>
            </a:r>
            <a:r>
              <a:rPr lang="en-US" sz="2000">
                <a:solidFill>
                  <a:srgbClr val="384653"/>
                </a:solidFill>
                <a:latin typeface="Montserrat"/>
                <a:ea typeface="Montserrat"/>
                <a:cs typeface="Montserrat"/>
                <a:sym typeface="Montserrat"/>
              </a:rPr>
              <a:t> kiểm </a:t>
            </a:r>
            <a:r>
              <a:rPr lang="en-US" sz="2000" err="1">
                <a:solidFill>
                  <a:srgbClr val="384653"/>
                </a:solidFill>
                <a:latin typeface="Montserrat"/>
                <a:ea typeface="Montserrat"/>
                <a:cs typeface="Montserrat"/>
                <a:sym typeface="Montserrat"/>
              </a:rPr>
              <a:t>tra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hệ thống giúp </a:t>
            </a:r>
            <a:r>
              <a:rPr lang="en-US" sz="2000" err="1">
                <a:solidFill>
                  <a:srgbClr val="384653"/>
                </a:solidFill>
                <a:latin typeface="Montserrat"/>
                <a:ea typeface="Montserrat"/>
                <a:cs typeface="Montserrat"/>
                <a:sym typeface="Montserrat"/>
              </a:rPr>
              <a:t>loại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bỏ</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trùng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minh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bạch</a:t>
            </a:r>
            <a:r>
              <a:rPr lang="en-US" sz="2000">
                <a:solidFill>
                  <a:srgbClr val="384653"/>
                </a:solidFill>
                <a:latin typeface="Montserrat"/>
                <a:ea typeface="Montserrat"/>
                <a:cs typeface="Montserrat"/>
                <a:sym typeface="Montserrat"/>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532362" y="346920"/>
            <a:ext cx="5104057" cy="456905"/>
          </a:xfrm>
          <a:prstGeom prst="rect">
            <a:avLst/>
          </a:prstGeom>
        </p:spPr>
        <p:txBody>
          <a:bodyPr lIns="0" tIns="0" rIns="0" bIns="0" rtlCol="0" anchor="t">
            <a:spAutoFit/>
          </a:bodyPr>
          <a:lstStyle/>
          <a:p>
            <a:pPr algn="l">
              <a:lnSpc>
                <a:spcPts val="3437"/>
              </a:lnSpc>
            </a:pPr>
            <a:r>
              <a:rPr lang="en-US" sz="2750" b="1">
                <a:solidFill>
                  <a:srgbClr val="2E3C4E"/>
                </a:solidFill>
                <a:latin typeface="Barlow Bold"/>
                <a:ea typeface="Barlow Bold"/>
                <a:cs typeface="Barlow Bold"/>
                <a:sym typeface="Barlow Bold"/>
              </a:rPr>
              <a:t>Mô hình hoạt động Client – Server</a:t>
            </a:r>
          </a:p>
        </p:txBody>
      </p:sp>
      <p:sp>
        <p:nvSpPr>
          <p:cNvPr id="6" name="TextBox 6"/>
          <p:cNvSpPr txBox="1"/>
          <p:nvPr/>
        </p:nvSpPr>
        <p:spPr>
          <a:xfrm>
            <a:off x="532362" y="1022299"/>
            <a:ext cx="17223286" cy="217239"/>
          </a:xfrm>
          <a:prstGeom prst="rect">
            <a:avLst/>
          </a:prstGeom>
        </p:spPr>
        <p:txBody>
          <a:bodyPr lIns="0" tIns="0" rIns="0" bIns="0" rtlCol="0" anchor="t">
            <a:spAutoFit/>
          </a:bodyPr>
          <a:lstStyle/>
          <a:p>
            <a:pPr algn="l">
              <a:lnSpc>
                <a:spcPts val="1625"/>
              </a:lnSpc>
            </a:pPr>
            <a:r>
              <a:rPr lang="en-US" sz="2000">
                <a:solidFill>
                  <a:srgbClr val="384653"/>
                </a:solidFill>
                <a:latin typeface="Montserrat"/>
                <a:ea typeface="Montserrat"/>
                <a:cs typeface="Montserrat"/>
                <a:sym typeface="Montserrat"/>
              </a:rPr>
              <a:t>Hệ thống </a:t>
            </a:r>
            <a:r>
              <a:rPr lang="en-US" sz="2000" err="1">
                <a:solidFill>
                  <a:srgbClr val="384653"/>
                </a:solidFill>
                <a:latin typeface="Montserrat"/>
                <a:ea typeface="Montserrat"/>
                <a:cs typeface="Montserrat"/>
                <a:sym typeface="Montserrat"/>
              </a:rPr>
              <a:t>hoạt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trên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mô</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hình</a:t>
            </a:r>
            <a:r>
              <a:rPr lang="en-US" sz="2000">
                <a:solidFill>
                  <a:srgbClr val="384653"/>
                </a:solidFill>
                <a:latin typeface="Montserrat"/>
                <a:ea typeface="Montserrat"/>
                <a:cs typeface="Montserrat"/>
                <a:sym typeface="Montserrat"/>
              </a:rPr>
              <a:t> Client-Server </a:t>
            </a:r>
            <a:r>
              <a:rPr lang="en-US" sz="2000" err="1">
                <a:solidFill>
                  <a:srgbClr val="384653"/>
                </a:solidFill>
                <a:latin typeface="Montserrat"/>
                <a:ea typeface="Montserrat"/>
                <a:cs typeface="Montserrat"/>
                <a:sym typeface="Montserrat"/>
              </a:rPr>
              <a:t>truyền</a:t>
            </a:r>
            <a:r>
              <a:rPr lang="en-US" sz="2000">
                <a:solidFill>
                  <a:srgbClr val="384653"/>
                </a:solidFill>
                <a:latin typeface="Montserrat"/>
                <a:ea typeface="Montserrat"/>
                <a:cs typeface="Montserrat"/>
                <a:sym typeface="Montserrat"/>
              </a:rPr>
              <a:t> thống,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sự</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hoạt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khả</a:t>
            </a:r>
            <a:r>
              <a:rPr lang="en-US" sz="2000">
                <a:solidFill>
                  <a:srgbClr val="384653"/>
                </a:solidFill>
                <a:latin typeface="Montserrat"/>
                <a:ea typeface="Montserrat"/>
                <a:cs typeface="Montserrat"/>
                <a:sym typeface="Montserrat"/>
              </a:rPr>
              <a:t> năng </a:t>
            </a:r>
            <a:r>
              <a:rPr lang="en-US" sz="2000" err="1">
                <a:solidFill>
                  <a:srgbClr val="384653"/>
                </a:solidFill>
                <a:latin typeface="Montserrat"/>
                <a:ea typeface="Montserrat"/>
                <a:cs typeface="Montserrat"/>
                <a:sym typeface="Montserrat"/>
              </a:rPr>
              <a:t>mở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rộng</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4908798" y="1977566"/>
            <a:ext cx="7820270" cy="3383534"/>
          </a:xfrm>
          <a:custGeom>
            <a:avLst/>
            <a:gdLst/>
            <a:ahLst/>
            <a:cxnLst/>
            <a:rect l="l" t="t" r="r" b="b"/>
            <a:pathLst>
              <a:path w="8446095" h="5713997">
                <a:moveTo>
                  <a:pt x="0" y="0"/>
                </a:moveTo>
                <a:lnTo>
                  <a:pt x="8446095" y="0"/>
                </a:lnTo>
                <a:lnTo>
                  <a:pt x="8446095" y="5713996"/>
                </a:lnTo>
                <a:lnTo>
                  <a:pt x="0" y="5713996"/>
                </a:lnTo>
                <a:lnTo>
                  <a:pt x="0" y="0"/>
                </a:lnTo>
                <a:close/>
              </a:path>
            </a:pathLst>
          </a:custGeom>
          <a:blipFill>
            <a:blip r:embed="rId4"/>
            <a:stretch>
              <a:fillRect l="-2" r="-2"/>
            </a:stretch>
          </a:blipFill>
        </p:spPr>
        <p:txBody>
          <a:bodyPr/>
          <a:lstStyle/>
          <a:p>
            <a:endParaRPr lang="vi-VN"/>
          </a:p>
        </p:txBody>
      </p:sp>
      <p:sp>
        <p:nvSpPr>
          <p:cNvPr id="8" name="TextBox 8"/>
          <p:cNvSpPr txBox="1"/>
          <p:nvPr/>
        </p:nvSpPr>
        <p:spPr>
          <a:xfrm>
            <a:off x="8054954" y="3314451"/>
            <a:ext cx="1649616" cy="538609"/>
          </a:xfrm>
          <a:prstGeom prst="rect">
            <a:avLst/>
          </a:prstGeom>
        </p:spPr>
        <p:txBody>
          <a:bodyPr wrap="square" lIns="0" tIns="0" rIns="0" bIns="0" rtlCol="0" anchor="t">
            <a:spAutoFit/>
          </a:bodyPr>
          <a:lstStyle/>
          <a:p>
            <a:pPr algn="ctr">
              <a:lnSpc>
                <a:spcPts val="2187"/>
              </a:lnSpc>
            </a:pPr>
            <a:r>
              <a:rPr lang="en-US" sz="1750" b="1">
                <a:solidFill>
                  <a:srgbClr val="000000"/>
                </a:solidFill>
                <a:latin typeface="Barlow Bold"/>
                <a:ea typeface="Barlow Bold"/>
                <a:cs typeface="Barlow Bold"/>
                <a:sym typeface="Barlow Bold"/>
              </a:rPr>
              <a:t>Client–Server Flow</a:t>
            </a:r>
          </a:p>
        </p:txBody>
      </p:sp>
      <p:sp>
        <p:nvSpPr>
          <p:cNvPr id="9" name="TextBox 9"/>
          <p:cNvSpPr txBox="1"/>
          <p:nvPr/>
        </p:nvSpPr>
        <p:spPr>
          <a:xfrm>
            <a:off x="9758379" y="4167108"/>
            <a:ext cx="3151565" cy="519493"/>
          </a:xfrm>
          <a:prstGeom prst="rect">
            <a:avLst/>
          </a:prstGeom>
        </p:spPr>
        <p:txBody>
          <a:bodyPr lIns="0" tIns="0" rIns="0" bIns="0" rtlCol="0" anchor="t">
            <a:spAutoFit/>
          </a:bodyPr>
          <a:lstStyle/>
          <a:p>
            <a:pPr algn="ctr">
              <a:lnSpc>
                <a:spcPts val="2187"/>
              </a:lnSpc>
            </a:pPr>
            <a:r>
              <a:rPr lang="en-US" sz="1750" b="1">
                <a:solidFill>
                  <a:srgbClr val="384653"/>
                </a:solidFill>
                <a:latin typeface="Barlow Bold"/>
                <a:ea typeface="Barlow Bold"/>
                <a:cs typeface="Barlow Bold"/>
                <a:sym typeface="Barlow Bold"/>
              </a:rPr>
              <a:t>Server (Apache)</a:t>
            </a:r>
          </a:p>
        </p:txBody>
      </p:sp>
      <p:sp>
        <p:nvSpPr>
          <p:cNvPr id="10" name="TextBox 10"/>
          <p:cNvSpPr txBox="1"/>
          <p:nvPr/>
        </p:nvSpPr>
        <p:spPr>
          <a:xfrm>
            <a:off x="10383603" y="4675100"/>
            <a:ext cx="1901115" cy="348750"/>
          </a:xfrm>
          <a:prstGeom prst="rect">
            <a:avLst/>
          </a:prstGeom>
        </p:spPr>
        <p:txBody>
          <a:bodyPr wrap="square" lIns="0" tIns="0" rIns="0" bIns="0" rtlCol="0" anchor="t">
            <a:spAutoFit/>
          </a:bodyPr>
          <a:lstStyle/>
          <a:p>
            <a:pPr algn="ctr">
              <a:lnSpc>
                <a:spcPts val="1400"/>
              </a:lnSpc>
            </a:pPr>
            <a:r>
              <a:rPr lang="en-US" sz="1089">
                <a:solidFill>
                  <a:srgbClr val="384653"/>
                </a:solidFill>
                <a:latin typeface="Montserrat"/>
                <a:ea typeface="Montserrat"/>
                <a:cs typeface="Montserrat"/>
                <a:sym typeface="Montserrat"/>
              </a:rPr>
              <a:t>Receives requests and forwards to PHP</a:t>
            </a:r>
          </a:p>
        </p:txBody>
      </p:sp>
      <p:sp>
        <p:nvSpPr>
          <p:cNvPr id="11" name="TextBox 11"/>
          <p:cNvSpPr txBox="1"/>
          <p:nvPr/>
        </p:nvSpPr>
        <p:spPr>
          <a:xfrm>
            <a:off x="5431207" y="4120850"/>
            <a:ext cx="1866652" cy="538609"/>
          </a:xfrm>
          <a:prstGeom prst="rect">
            <a:avLst/>
          </a:prstGeom>
        </p:spPr>
        <p:txBody>
          <a:bodyPr wrap="square" lIns="0" tIns="0" rIns="0" bIns="0" rtlCol="0" anchor="t">
            <a:spAutoFit/>
          </a:bodyPr>
          <a:lstStyle/>
          <a:p>
            <a:pPr algn="ctr">
              <a:lnSpc>
                <a:spcPts val="2187"/>
              </a:lnSpc>
            </a:pPr>
            <a:r>
              <a:rPr lang="en-US" sz="1750" b="1">
                <a:solidFill>
                  <a:srgbClr val="384653"/>
                </a:solidFill>
                <a:latin typeface="Barlow Bold"/>
                <a:ea typeface="Barlow Bold"/>
                <a:cs typeface="Barlow Bold"/>
                <a:sym typeface="Barlow Bold"/>
              </a:rPr>
              <a:t>PHP (Business Logic)</a:t>
            </a:r>
          </a:p>
        </p:txBody>
      </p:sp>
      <p:sp>
        <p:nvSpPr>
          <p:cNvPr id="12" name="TextBox 12"/>
          <p:cNvSpPr txBox="1"/>
          <p:nvPr/>
        </p:nvSpPr>
        <p:spPr>
          <a:xfrm>
            <a:off x="5376155" y="4753492"/>
            <a:ext cx="1976756" cy="328200"/>
          </a:xfrm>
          <a:prstGeom prst="rect">
            <a:avLst/>
          </a:prstGeom>
        </p:spPr>
        <p:txBody>
          <a:bodyPr wrap="square" lIns="0" tIns="0" rIns="0" bIns="0" rtlCol="0" anchor="t">
            <a:spAutoFit/>
          </a:bodyPr>
          <a:lstStyle/>
          <a:p>
            <a:pPr algn="ctr">
              <a:lnSpc>
                <a:spcPts val="1343"/>
              </a:lnSpc>
            </a:pPr>
            <a:r>
              <a:rPr lang="en-US" sz="1045">
                <a:solidFill>
                  <a:srgbClr val="384653"/>
                </a:solidFill>
                <a:latin typeface="Montserrat"/>
                <a:ea typeface="Montserrat"/>
                <a:cs typeface="Montserrat"/>
                <a:sym typeface="Montserrat"/>
              </a:rPr>
              <a:t>Processes requests and queries database</a:t>
            </a:r>
          </a:p>
        </p:txBody>
      </p:sp>
      <p:sp>
        <p:nvSpPr>
          <p:cNvPr id="13" name="TextBox 13"/>
          <p:cNvSpPr txBox="1"/>
          <p:nvPr/>
        </p:nvSpPr>
        <p:spPr>
          <a:xfrm>
            <a:off x="4788751" y="2208733"/>
            <a:ext cx="3151565" cy="1029462"/>
          </a:xfrm>
          <a:prstGeom prst="rect">
            <a:avLst/>
          </a:prstGeom>
        </p:spPr>
        <p:txBody>
          <a:bodyPr lIns="0" tIns="0" rIns="0" bIns="0" rtlCol="0" anchor="t">
            <a:spAutoFit/>
          </a:bodyPr>
          <a:lstStyle/>
          <a:p>
            <a:pPr algn="ctr">
              <a:lnSpc>
                <a:spcPts val="2187"/>
              </a:lnSpc>
            </a:pPr>
            <a:r>
              <a:rPr lang="en-US" sz="1750" b="1">
                <a:solidFill>
                  <a:srgbClr val="384653"/>
                </a:solidFill>
                <a:latin typeface="Barlow Bold"/>
                <a:ea typeface="Barlow Bold"/>
                <a:cs typeface="Barlow Bold"/>
                <a:sym typeface="Barlow Bold"/>
              </a:rPr>
              <a:t>MySQL (Data Storage)</a:t>
            </a:r>
          </a:p>
        </p:txBody>
      </p:sp>
      <p:sp>
        <p:nvSpPr>
          <p:cNvPr id="14" name="TextBox 14"/>
          <p:cNvSpPr txBox="1"/>
          <p:nvPr/>
        </p:nvSpPr>
        <p:spPr>
          <a:xfrm>
            <a:off x="5172871" y="2777223"/>
            <a:ext cx="2383326" cy="595638"/>
          </a:xfrm>
          <a:prstGeom prst="rect">
            <a:avLst/>
          </a:prstGeom>
        </p:spPr>
        <p:txBody>
          <a:bodyPr lIns="0" tIns="0" rIns="0" bIns="0" rtlCol="0" anchor="t">
            <a:spAutoFit/>
          </a:bodyPr>
          <a:lstStyle/>
          <a:p>
            <a:pPr algn="ctr">
              <a:lnSpc>
                <a:spcPts val="1276"/>
              </a:lnSpc>
            </a:pPr>
            <a:r>
              <a:rPr lang="en-US" sz="992">
                <a:solidFill>
                  <a:srgbClr val="384653"/>
                </a:solidFill>
                <a:latin typeface="Montserrat"/>
                <a:ea typeface="Montserrat"/>
                <a:cs typeface="Montserrat"/>
                <a:sym typeface="Montserrat"/>
              </a:rPr>
              <a:t>Stores and returns requested data</a:t>
            </a:r>
          </a:p>
        </p:txBody>
      </p:sp>
      <p:sp>
        <p:nvSpPr>
          <p:cNvPr id="15" name="TextBox 15"/>
          <p:cNvSpPr txBox="1"/>
          <p:nvPr/>
        </p:nvSpPr>
        <p:spPr>
          <a:xfrm>
            <a:off x="10203328" y="2188121"/>
            <a:ext cx="2261668" cy="256480"/>
          </a:xfrm>
          <a:prstGeom prst="rect">
            <a:avLst/>
          </a:prstGeom>
        </p:spPr>
        <p:txBody>
          <a:bodyPr wrap="square" lIns="0" tIns="0" rIns="0" bIns="0" rtlCol="0" anchor="t">
            <a:spAutoFit/>
          </a:bodyPr>
          <a:lstStyle/>
          <a:p>
            <a:pPr algn="ctr">
              <a:lnSpc>
                <a:spcPts val="2187"/>
              </a:lnSpc>
            </a:pPr>
            <a:r>
              <a:rPr lang="en-US" sz="1750" b="1">
                <a:solidFill>
                  <a:srgbClr val="384653"/>
                </a:solidFill>
                <a:latin typeface="Barlow Bold"/>
                <a:ea typeface="Barlow Bold"/>
                <a:cs typeface="Barlow Bold"/>
                <a:sym typeface="Barlow Bold"/>
              </a:rPr>
              <a:t>Client (Web Browser)</a:t>
            </a:r>
          </a:p>
        </p:txBody>
      </p:sp>
      <p:sp>
        <p:nvSpPr>
          <p:cNvPr id="16" name="TextBox 16"/>
          <p:cNvSpPr txBox="1"/>
          <p:nvPr/>
        </p:nvSpPr>
        <p:spPr>
          <a:xfrm>
            <a:off x="10203328" y="2682760"/>
            <a:ext cx="2261668" cy="423129"/>
          </a:xfrm>
          <a:prstGeom prst="rect">
            <a:avLst/>
          </a:prstGeom>
        </p:spPr>
        <p:txBody>
          <a:bodyPr wrap="square" lIns="0" tIns="0" rIns="0" bIns="0" rtlCol="0" anchor="t">
            <a:spAutoFit/>
          </a:bodyPr>
          <a:lstStyle/>
          <a:p>
            <a:pPr algn="ctr">
              <a:lnSpc>
                <a:spcPts val="1687"/>
              </a:lnSpc>
            </a:pPr>
            <a:r>
              <a:rPr lang="en-US" sz="1312">
                <a:solidFill>
                  <a:srgbClr val="384653"/>
                </a:solidFill>
                <a:latin typeface="Montserrat"/>
                <a:ea typeface="Montserrat"/>
                <a:cs typeface="Montserrat"/>
                <a:sym typeface="Montserrat"/>
              </a:rPr>
              <a:t>Sends requests and displays responses</a:t>
            </a:r>
          </a:p>
        </p:txBody>
      </p:sp>
      <p:sp>
        <p:nvSpPr>
          <p:cNvPr id="17" name="TextBox 17"/>
          <p:cNvSpPr txBox="1"/>
          <p:nvPr/>
        </p:nvSpPr>
        <p:spPr>
          <a:xfrm>
            <a:off x="681575" y="6687063"/>
            <a:ext cx="17223286" cy="217239"/>
          </a:xfrm>
          <a:prstGeom prst="rect">
            <a:avLst/>
          </a:prstGeom>
        </p:spPr>
        <p:txBody>
          <a:bodyPr lIns="0" tIns="0" rIns="0" bIns="0" rtlCol="0" anchor="t">
            <a:spAutoFit/>
          </a:bodyPr>
          <a:lstStyle/>
          <a:p>
            <a:pPr marL="150812" lvl="1" indent="-75406" algn="l">
              <a:lnSpc>
                <a:spcPts val="1625"/>
              </a:lnSpc>
              <a:buFont typeface="Arial"/>
              <a:buChar char="•"/>
            </a:pPr>
            <a:r>
              <a:rPr lang="en-US" sz="2000" b="1">
                <a:solidFill>
                  <a:srgbClr val="384653"/>
                </a:solidFill>
                <a:latin typeface="Montserrat Bold"/>
                <a:ea typeface="Montserrat Bold"/>
                <a:cs typeface="Montserrat Bold"/>
                <a:sym typeface="Montserrat Bold"/>
              </a:rPr>
              <a:t>Client: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duyệt</a:t>
            </a:r>
            <a:r>
              <a:rPr lang="en-US" sz="2000">
                <a:solidFill>
                  <a:srgbClr val="384653"/>
                </a:solidFill>
                <a:latin typeface="Montserrat"/>
                <a:ea typeface="Montserrat"/>
                <a:cs typeface="Montserrat"/>
                <a:sym typeface="Montserrat"/>
              </a:rPr>
              <a:t> web </a:t>
            </a:r>
            <a:r>
              <a:rPr lang="en-US" sz="2000" err="1">
                <a:solidFill>
                  <a:srgbClr val="384653"/>
                </a:solidFill>
                <a:latin typeface="Montserrat"/>
                <a:ea typeface="Montserrat"/>
                <a:cs typeface="Montserrat"/>
                <a:sym typeface="Montserrat"/>
              </a:rPr>
              <a:t>mà</a:t>
            </a:r>
            <a:r>
              <a:rPr lang="en-US" sz="2000">
                <a:solidFill>
                  <a:srgbClr val="384653"/>
                </a:solidFill>
                <a:latin typeface="Montserrat"/>
                <a:ea typeface="Montserrat"/>
                <a:cs typeface="Montserrat"/>
                <a:sym typeface="Montserrat"/>
              </a:rPr>
              <a:t> người dùng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tương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hệ thống.</a:t>
            </a:r>
          </a:p>
        </p:txBody>
      </p:sp>
      <p:sp>
        <p:nvSpPr>
          <p:cNvPr id="18" name="TextBox 18"/>
          <p:cNvSpPr txBox="1"/>
          <p:nvPr/>
        </p:nvSpPr>
        <p:spPr>
          <a:xfrm>
            <a:off x="665406" y="7061017"/>
            <a:ext cx="17090241" cy="217239"/>
          </a:xfrm>
          <a:prstGeom prst="rect">
            <a:avLst/>
          </a:prstGeom>
        </p:spPr>
        <p:txBody>
          <a:bodyPr wrap="square" lIns="0" tIns="0" rIns="0" bIns="0" rtlCol="0" anchor="t">
            <a:spAutoFit/>
          </a:bodyPr>
          <a:lstStyle/>
          <a:p>
            <a:pPr marL="150812" lvl="1" indent="-75406" algn="l">
              <a:lnSpc>
                <a:spcPts val="1625"/>
              </a:lnSpc>
              <a:buFont typeface="Arial"/>
              <a:buChar char="•"/>
            </a:pPr>
            <a:r>
              <a:rPr lang="en-US" sz="2000" b="1">
                <a:solidFill>
                  <a:srgbClr val="384653"/>
                </a:solidFill>
                <a:latin typeface="Montserrat Bold"/>
                <a:ea typeface="Montserrat Bold"/>
                <a:cs typeface="Montserrat Bold"/>
                <a:sym typeface="Montserrat Bold"/>
              </a:rPr>
              <a:t>Server:</a:t>
            </a:r>
          </a:p>
        </p:txBody>
      </p:sp>
      <p:sp>
        <p:nvSpPr>
          <p:cNvPr id="19" name="TextBox 19"/>
          <p:cNvSpPr txBox="1"/>
          <p:nvPr/>
        </p:nvSpPr>
        <p:spPr>
          <a:xfrm>
            <a:off x="1371600" y="7350283"/>
            <a:ext cx="17223286" cy="217239"/>
          </a:xfrm>
          <a:prstGeom prst="rect">
            <a:avLst/>
          </a:prstGeom>
        </p:spPr>
        <p:txBody>
          <a:bodyPr lIns="0" tIns="0" rIns="0" bIns="0" rtlCol="0" anchor="t">
            <a:spAutoFit/>
          </a:bodyPr>
          <a:lstStyle/>
          <a:p>
            <a:pPr marL="579438" lvl="2" indent="-193146" algn="l">
              <a:lnSpc>
                <a:spcPts val="1625"/>
              </a:lnSpc>
              <a:buFont typeface="Arial"/>
              <a:buChar char="⚬"/>
            </a:pPr>
            <a:r>
              <a:rPr lang="en-US" sz="2000" b="1">
                <a:solidFill>
                  <a:srgbClr val="384653"/>
                </a:solidFill>
                <a:latin typeface="Montserrat Bold"/>
                <a:ea typeface="Montserrat Bold"/>
                <a:cs typeface="Montserrat Bold"/>
                <a:sym typeface="Montserrat Bold"/>
              </a:rPr>
              <a:t>Apache:</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máy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chủ</a:t>
            </a:r>
            <a:r>
              <a:rPr lang="en-US" sz="2000">
                <a:solidFill>
                  <a:srgbClr val="384653"/>
                </a:solidFill>
                <a:latin typeface="Montserrat"/>
                <a:ea typeface="Montserrat"/>
                <a:cs typeface="Montserrat"/>
                <a:sym typeface="Montserrat"/>
              </a:rPr>
              <a:t> web, </a:t>
            </a:r>
            <a:r>
              <a:rPr lang="en-US" sz="2000" err="1">
                <a:solidFill>
                  <a:srgbClr val="384653"/>
                </a:solidFill>
                <a:latin typeface="Montserrat"/>
                <a:ea typeface="Montserrat"/>
                <a:cs typeface="Montserrat"/>
                <a:sym typeface="Montserrat"/>
              </a:rPr>
              <a:t>có</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nhiệm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tiếp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nhận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yêu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Client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gửi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hồi</a:t>
            </a:r>
            <a:r>
              <a:rPr lang="en-US" sz="2000">
                <a:solidFill>
                  <a:srgbClr val="384653"/>
                </a:solidFill>
                <a:latin typeface="Montserrat"/>
                <a:ea typeface="Montserrat"/>
                <a:cs typeface="Montserrat"/>
                <a:sym typeface="Montserrat"/>
              </a:rPr>
              <a:t>.</a:t>
            </a:r>
          </a:p>
        </p:txBody>
      </p:sp>
      <p:sp>
        <p:nvSpPr>
          <p:cNvPr id="20" name="TextBox 20"/>
          <p:cNvSpPr txBox="1"/>
          <p:nvPr/>
        </p:nvSpPr>
        <p:spPr>
          <a:xfrm>
            <a:off x="288427" y="6263826"/>
            <a:ext cx="17711145" cy="217239"/>
          </a:xfrm>
          <a:prstGeom prst="rect">
            <a:avLst/>
          </a:prstGeom>
        </p:spPr>
        <p:txBody>
          <a:bodyPr wrap="square" lIns="0" tIns="0" rIns="0" bIns="0" rtlCol="0" anchor="t">
            <a:spAutoFit/>
          </a:bodyPr>
          <a:lstStyle/>
          <a:p>
            <a:pPr marL="579438" lvl="2" indent="-193146" algn="l">
              <a:lnSpc>
                <a:spcPts val="1625"/>
              </a:lnSpc>
              <a:buFont typeface="Arial"/>
              <a:buChar char="⚬"/>
            </a:pPr>
            <a:r>
              <a:rPr lang="en-US" sz="2000" b="1">
                <a:solidFill>
                  <a:srgbClr val="384653"/>
                </a:solidFill>
                <a:latin typeface="Montserrat Bold"/>
                <a:ea typeface="Montserrat Bold"/>
                <a:cs typeface="Montserrat Bold"/>
                <a:sym typeface="Montserrat Bold"/>
              </a:rPr>
              <a:t>PHP: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Ngôn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phía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máy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chủ</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chịu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nhiệm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các logic </a:t>
            </a:r>
            <a:r>
              <a:rPr lang="en-US" sz="2000" err="1">
                <a:solidFill>
                  <a:srgbClr val="384653"/>
                </a:solidFill>
                <a:latin typeface="Montserrat"/>
                <a:ea typeface="Montserrat"/>
                <a:cs typeface="Montserrat"/>
                <a:sym typeface="Montserrat"/>
              </a:rPr>
              <a:t>nghiệp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tương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nội</a:t>
            </a:r>
            <a:r>
              <a:rPr lang="en-US" sz="2000">
                <a:solidFill>
                  <a:srgbClr val="384653"/>
                </a:solidFill>
                <a:latin typeface="Montserrat"/>
                <a:ea typeface="Montserrat"/>
                <a:cs typeface="Montserrat"/>
                <a:sym typeface="Montserrat"/>
              </a:rPr>
              <a:t> dung </a:t>
            </a:r>
            <a:r>
              <a:rPr lang="en-US" sz="2000" err="1">
                <a:solidFill>
                  <a:srgbClr val="384653"/>
                </a:solidFill>
                <a:latin typeface="Montserrat"/>
                <a:ea typeface="Montserrat"/>
                <a:cs typeface="Montserrat"/>
                <a:sym typeface="Montserrat"/>
              </a:rPr>
              <a:t>động</a:t>
            </a:r>
            <a:r>
              <a:rPr lang="en-US" sz="2000">
                <a:solidFill>
                  <a:srgbClr val="384653"/>
                </a:solidFill>
                <a:latin typeface="Montserrat"/>
                <a:ea typeface="Montserrat"/>
                <a:cs typeface="Montserrat"/>
                <a:sym typeface="Montserrat"/>
              </a:rPr>
              <a:t>.</a:t>
            </a:r>
          </a:p>
        </p:txBody>
      </p:sp>
      <p:sp>
        <p:nvSpPr>
          <p:cNvPr id="21" name="TextBox 21"/>
          <p:cNvSpPr txBox="1"/>
          <p:nvPr/>
        </p:nvSpPr>
        <p:spPr>
          <a:xfrm>
            <a:off x="1371600" y="7726765"/>
            <a:ext cx="17223286" cy="217239"/>
          </a:xfrm>
          <a:prstGeom prst="rect">
            <a:avLst/>
          </a:prstGeom>
        </p:spPr>
        <p:txBody>
          <a:bodyPr lIns="0" tIns="0" rIns="0" bIns="0" rtlCol="0" anchor="t">
            <a:spAutoFit/>
          </a:bodyPr>
          <a:lstStyle/>
          <a:p>
            <a:pPr marL="579438" lvl="2" indent="-193146" algn="l">
              <a:lnSpc>
                <a:spcPts val="1625"/>
              </a:lnSpc>
              <a:buFont typeface="Arial"/>
              <a:buChar char="⚬"/>
            </a:pPr>
            <a:r>
              <a:rPr lang="en-US" sz="2000" b="1">
                <a:solidFill>
                  <a:srgbClr val="384653"/>
                </a:solidFill>
                <a:latin typeface="Montserrat Bold"/>
                <a:ea typeface="Montserrat Bold"/>
                <a:cs typeface="Montserrat Bold"/>
                <a:sym typeface="Montserrat Bold"/>
              </a:rPr>
              <a:t>MySQL:</a:t>
            </a:r>
            <a:r>
              <a:rPr lang="en-US" sz="2000">
                <a:solidFill>
                  <a:srgbClr val="384653"/>
                </a:solidFill>
                <a:latin typeface="Montserrat"/>
                <a:ea typeface="Montserrat"/>
                <a:cs typeface="Montserrat"/>
                <a:sym typeface="Montserrat"/>
              </a:rPr>
              <a:t> Hệ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cả</a:t>
            </a:r>
            <a:r>
              <a:rPr lang="en-US" sz="2000">
                <a:solidFill>
                  <a:srgbClr val="384653"/>
                </a:solidFill>
                <a:latin typeface="Montserrat"/>
                <a:ea typeface="Montserrat"/>
                <a:cs typeface="Montserrat"/>
                <a:sym typeface="Montserrat"/>
              </a:rPr>
              <a:t> thông tin của hệ thống </a:t>
            </a:r>
            <a:r>
              <a:rPr lang="en-US" sz="2000" err="1">
                <a:solidFill>
                  <a:srgbClr val="384653"/>
                </a:solidFill>
                <a:latin typeface="Montserrat"/>
                <a:ea typeface="Montserrat"/>
                <a:cs typeface="Montserrat"/>
                <a:sym typeface="Montserrat"/>
              </a:rPr>
              <a:t>như</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đặt</a:t>
            </a:r>
            <a:r>
              <a:rPr lang="en-US" sz="2000">
                <a:solidFill>
                  <a:srgbClr val="384653"/>
                </a:solidFill>
                <a:latin typeface="Montserrat"/>
                <a:ea typeface="Montserrat"/>
                <a:cs typeface="Montserrat"/>
                <a:sym typeface="Montserrat"/>
              </a:rPr>
              <a:t>, thông tin người dùng.</a:t>
            </a:r>
          </a:p>
        </p:txBody>
      </p:sp>
      <p:grpSp>
        <p:nvGrpSpPr>
          <p:cNvPr id="22" name="Group 22"/>
          <p:cNvGrpSpPr/>
          <p:nvPr/>
        </p:nvGrpSpPr>
        <p:grpSpPr>
          <a:xfrm>
            <a:off x="517614" y="8154108"/>
            <a:ext cx="17223286" cy="1785972"/>
            <a:chOff x="0" y="0"/>
            <a:chExt cx="22964381" cy="1666278"/>
          </a:xfrm>
        </p:grpSpPr>
        <p:sp>
          <p:nvSpPr>
            <p:cNvPr id="23" name="Freeform 23"/>
            <p:cNvSpPr/>
            <p:nvPr/>
          </p:nvSpPr>
          <p:spPr>
            <a:xfrm>
              <a:off x="0" y="0"/>
              <a:ext cx="22964394" cy="1666240"/>
            </a:xfrm>
            <a:custGeom>
              <a:avLst/>
              <a:gdLst/>
              <a:ahLst/>
              <a:cxnLst/>
              <a:rect l="l" t="t" r="r" b="b"/>
              <a:pathLst>
                <a:path w="22964394" h="1666240">
                  <a:moveTo>
                    <a:pt x="0" y="266192"/>
                  </a:moveTo>
                  <a:cubicBezTo>
                    <a:pt x="0" y="119253"/>
                    <a:pt x="119253" y="0"/>
                    <a:pt x="266192" y="0"/>
                  </a:cubicBezTo>
                  <a:lnTo>
                    <a:pt x="22698202" y="0"/>
                  </a:lnTo>
                  <a:cubicBezTo>
                    <a:pt x="22845268" y="0"/>
                    <a:pt x="22964394" y="119253"/>
                    <a:pt x="22964394" y="266192"/>
                  </a:cubicBezTo>
                  <a:lnTo>
                    <a:pt x="22964394" y="1400048"/>
                  </a:lnTo>
                  <a:cubicBezTo>
                    <a:pt x="22964394" y="1547114"/>
                    <a:pt x="22845140" y="1666240"/>
                    <a:pt x="22698202" y="1666240"/>
                  </a:cubicBezTo>
                  <a:lnTo>
                    <a:pt x="266192" y="1666240"/>
                  </a:lnTo>
                  <a:cubicBezTo>
                    <a:pt x="119253" y="1666240"/>
                    <a:pt x="0" y="1547114"/>
                    <a:pt x="0" y="1400048"/>
                  </a:cubicBezTo>
                  <a:close/>
                </a:path>
              </a:pathLst>
            </a:custGeom>
            <a:solidFill>
              <a:srgbClr val="BEDFF3"/>
            </a:solidFill>
            <a:ln w="12700">
              <a:solidFill>
                <a:srgbClr val="000000"/>
              </a:solidFill>
            </a:ln>
          </p:spPr>
          <p:txBody>
            <a:bodyPr/>
            <a:lstStyle/>
            <a:p>
              <a:endParaRPr lang="vi-VN"/>
            </a:p>
          </p:txBody>
        </p:sp>
      </p:grpSp>
      <p:sp>
        <p:nvSpPr>
          <p:cNvPr id="25" name="TextBox 25"/>
          <p:cNvSpPr txBox="1"/>
          <p:nvPr/>
        </p:nvSpPr>
        <p:spPr>
          <a:xfrm>
            <a:off x="841399" y="8408472"/>
            <a:ext cx="7945194" cy="225062"/>
          </a:xfrm>
          <a:prstGeom prst="rect">
            <a:avLst/>
          </a:prstGeom>
        </p:spPr>
        <p:txBody>
          <a:bodyPr wrap="square" lIns="0" tIns="0" rIns="0" bIns="0" rtlCol="0" anchor="t">
            <a:spAutoFit/>
          </a:bodyPr>
          <a:lstStyle/>
          <a:p>
            <a:pPr algn="l">
              <a:lnSpc>
                <a:spcPts val="1687"/>
              </a:lnSpc>
            </a:pPr>
            <a:r>
              <a:rPr lang="en-US" sz="2400" b="1" err="1">
                <a:solidFill>
                  <a:srgbClr val="000000"/>
                </a:solidFill>
                <a:latin typeface="Barlow Bold"/>
                <a:ea typeface="Barlow Bold"/>
                <a:cs typeface="Barlow Bold"/>
                <a:sym typeface="Barlow Bold"/>
              </a:rPr>
              <a:t>Ưu</a:t>
            </a:r>
            <a:r>
              <a:rPr lang="en-US" sz="2400" b="1">
                <a:solidFill>
                  <a:srgbClr val="000000"/>
                </a:solidFill>
                <a:latin typeface="Barlow Bold"/>
                <a:ea typeface="Barlow Bold"/>
                <a:cs typeface="Barlow Bold"/>
                <a:sym typeface="Barlow Bold"/>
              </a:rPr>
              <a:t> </a:t>
            </a:r>
            <a:r>
              <a:rPr lang="en-US" sz="2400" b="1" err="1">
                <a:solidFill>
                  <a:srgbClr val="000000"/>
                </a:solidFill>
                <a:latin typeface="Barlow Bold"/>
                <a:ea typeface="Barlow Bold"/>
                <a:cs typeface="Barlow Bold"/>
                <a:sym typeface="Barlow Bold"/>
              </a:rPr>
              <a:t>điểm</a:t>
            </a:r>
            <a:r>
              <a:rPr lang="en-US" sz="2400" b="1">
                <a:solidFill>
                  <a:srgbClr val="000000"/>
                </a:solidFill>
                <a:latin typeface="Barlow Bold"/>
                <a:ea typeface="Barlow Bold"/>
                <a:cs typeface="Barlow Bold"/>
                <a:sym typeface="Barlow Bold"/>
              </a:rPr>
              <a:t> </a:t>
            </a:r>
            <a:r>
              <a:rPr lang="en-US" sz="2400" b="1" err="1">
                <a:solidFill>
                  <a:srgbClr val="000000"/>
                </a:solidFill>
                <a:latin typeface="Barlow Bold"/>
                <a:ea typeface="Barlow Bold"/>
                <a:cs typeface="Barlow Bold"/>
                <a:sym typeface="Barlow Bold"/>
              </a:rPr>
              <a:t>nổi</a:t>
            </a:r>
            <a:r>
              <a:rPr lang="en-US" sz="2400" b="1">
                <a:solidFill>
                  <a:srgbClr val="000000"/>
                </a:solidFill>
                <a:latin typeface="Barlow Bold"/>
                <a:ea typeface="Barlow Bold"/>
                <a:cs typeface="Barlow Bold"/>
                <a:sym typeface="Barlow Bold"/>
              </a:rPr>
              <a:t> </a:t>
            </a:r>
            <a:r>
              <a:rPr lang="en-US" sz="2400" b="1" err="1">
                <a:solidFill>
                  <a:srgbClr val="000000"/>
                </a:solidFill>
                <a:latin typeface="Barlow Bold"/>
                <a:ea typeface="Barlow Bold"/>
                <a:cs typeface="Barlow Bold"/>
                <a:sym typeface="Barlow Bold"/>
              </a:rPr>
              <a:t>bật</a:t>
            </a:r>
            <a:r>
              <a:rPr lang="en-US" sz="2400" b="1">
                <a:solidFill>
                  <a:srgbClr val="000000"/>
                </a:solidFill>
                <a:latin typeface="Barlow Bold"/>
                <a:ea typeface="Barlow Bold"/>
                <a:cs typeface="Barlow Bold"/>
                <a:sym typeface="Barlow Bold"/>
              </a:rPr>
              <a:t> của </a:t>
            </a:r>
            <a:r>
              <a:rPr lang="en-US" sz="2400" b="1" err="1">
                <a:solidFill>
                  <a:srgbClr val="000000"/>
                </a:solidFill>
                <a:latin typeface="Barlow Bold"/>
                <a:ea typeface="Barlow Bold"/>
                <a:cs typeface="Barlow Bold"/>
                <a:sym typeface="Barlow Bold"/>
              </a:rPr>
              <a:t>mô</a:t>
            </a:r>
            <a:r>
              <a:rPr lang="en-US" sz="2400" b="1">
                <a:solidFill>
                  <a:srgbClr val="000000"/>
                </a:solidFill>
                <a:latin typeface="Barlow Bold"/>
                <a:ea typeface="Barlow Bold"/>
                <a:cs typeface="Barlow Bold"/>
                <a:sym typeface="Barlow Bold"/>
              </a:rPr>
              <a:t> </a:t>
            </a:r>
            <a:r>
              <a:rPr lang="en-US" sz="2400" b="1" err="1">
                <a:solidFill>
                  <a:srgbClr val="000000"/>
                </a:solidFill>
                <a:latin typeface="Barlow Bold"/>
                <a:ea typeface="Barlow Bold"/>
                <a:cs typeface="Barlow Bold"/>
                <a:sym typeface="Barlow Bold"/>
              </a:rPr>
              <a:t>hình</a:t>
            </a:r>
            <a:r>
              <a:rPr lang="en-US" sz="2400" b="1">
                <a:solidFill>
                  <a:srgbClr val="000000"/>
                </a:solidFill>
                <a:latin typeface="Barlow Bold"/>
                <a:ea typeface="Barlow Bold"/>
                <a:cs typeface="Barlow Bold"/>
                <a:sym typeface="Barlow Bold"/>
              </a:rPr>
              <a:t>:</a:t>
            </a:r>
          </a:p>
        </p:txBody>
      </p:sp>
      <p:sp>
        <p:nvSpPr>
          <p:cNvPr id="26" name="TextBox 26"/>
          <p:cNvSpPr txBox="1"/>
          <p:nvPr/>
        </p:nvSpPr>
        <p:spPr>
          <a:xfrm>
            <a:off x="826662" y="8849950"/>
            <a:ext cx="16605199" cy="217239"/>
          </a:xfrm>
          <a:prstGeom prst="rect">
            <a:avLst/>
          </a:prstGeom>
        </p:spPr>
        <p:txBody>
          <a:bodyPr lIns="0" tIns="0" rIns="0" bIns="0" rtlCol="0" anchor="t">
            <a:spAutoFit/>
          </a:bodyPr>
          <a:lstStyle/>
          <a:p>
            <a:pPr algn="l">
              <a:lnSpc>
                <a:spcPts val="1625"/>
              </a:lnSpc>
            </a:pPr>
            <a:r>
              <a:rPr lang="en-US" sz="2000" b="1" err="1">
                <a:solidFill>
                  <a:srgbClr val="000000"/>
                </a:solidFill>
                <a:latin typeface="Montserrat Bold"/>
                <a:ea typeface="Montserrat Bold"/>
                <a:cs typeface="Montserrat Bold"/>
                <a:sym typeface="Montserrat Bold"/>
              </a:rPr>
              <a:t>Dễ</a:t>
            </a:r>
            <a:r>
              <a:rPr lang="en-US" sz="2000" b="1">
                <a:solidFill>
                  <a:srgbClr val="000000"/>
                </a:solidFill>
                <a:latin typeface="Montserrat Bold"/>
                <a:ea typeface="Montserrat Bold"/>
                <a:cs typeface="Montserrat Bold"/>
                <a:sym typeface="Montserrat Bold"/>
              </a:rPr>
              <a:t> </a:t>
            </a:r>
            <a:r>
              <a:rPr lang="en-US" sz="2000" b="1" err="1">
                <a:solidFill>
                  <a:srgbClr val="000000"/>
                </a:solidFill>
                <a:latin typeface="Montserrat Bold"/>
                <a:ea typeface="Montserrat Bold"/>
                <a:cs typeface="Montserrat Bold"/>
                <a:sym typeface="Montserrat Bold"/>
              </a:rPr>
              <a:t>mở</a:t>
            </a:r>
            <a:r>
              <a:rPr lang="en-US" sz="2000" b="1">
                <a:solidFill>
                  <a:srgbClr val="000000"/>
                </a:solidFill>
                <a:latin typeface="Montserrat Bold"/>
                <a:ea typeface="Montserrat Bold"/>
                <a:cs typeface="Montserrat Bold"/>
                <a:sym typeface="Montserrat Bold"/>
              </a:rPr>
              <a:t> </a:t>
            </a:r>
            <a:r>
              <a:rPr lang="en-US" sz="2000" b="1" err="1">
                <a:solidFill>
                  <a:srgbClr val="000000"/>
                </a:solidFill>
                <a:latin typeface="Montserrat Bold"/>
                <a:ea typeface="Montserrat Bold"/>
                <a:cs typeface="Montserrat Bold"/>
                <a:sym typeface="Montserrat Bold"/>
              </a:rPr>
              <a:t>rộng</a:t>
            </a:r>
            <a:r>
              <a:rPr lang="en-US" sz="2000" b="1">
                <a:solidFill>
                  <a:srgbClr val="000000"/>
                </a:solidFill>
                <a:latin typeface="Montserrat Bold"/>
                <a:ea typeface="Montserrat Bold"/>
                <a:cs typeface="Montserrat Bold"/>
                <a:sym typeface="Montserrat Bold"/>
              </a:rPr>
              <a:t>:</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Có</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thể</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dễ</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dàng</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nâng</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cấp</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hoặc</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thêm</a:t>
            </a:r>
            <a:r>
              <a:rPr lang="en-US" sz="2000">
                <a:solidFill>
                  <a:srgbClr val="000000"/>
                </a:solidFill>
                <a:latin typeface="Montserrat"/>
                <a:ea typeface="Montserrat"/>
                <a:cs typeface="Montserrat"/>
                <a:sym typeface="Montserrat"/>
              </a:rPr>
              <a:t> các </a:t>
            </a:r>
            <a:r>
              <a:rPr lang="en-US" sz="2000" err="1">
                <a:solidFill>
                  <a:srgbClr val="000000"/>
                </a:solidFill>
                <a:latin typeface="Montserrat"/>
                <a:ea typeface="Montserrat"/>
                <a:cs typeface="Montserrat"/>
                <a:sym typeface="Montserrat"/>
              </a:rPr>
              <a:t>máy</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chủ</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để</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đáp</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ứng</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lượng</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truy</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cập</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lớn</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hơn</a:t>
            </a:r>
            <a:r>
              <a:rPr lang="en-US" sz="2000">
                <a:solidFill>
                  <a:srgbClr val="000000"/>
                </a:solidFill>
                <a:latin typeface="Montserrat"/>
                <a:ea typeface="Montserrat"/>
                <a:cs typeface="Montserrat"/>
                <a:sym typeface="Montserrat"/>
              </a:rPr>
              <a:t>.</a:t>
            </a:r>
          </a:p>
        </p:txBody>
      </p:sp>
      <p:sp>
        <p:nvSpPr>
          <p:cNvPr id="27" name="TextBox 27"/>
          <p:cNvSpPr txBox="1"/>
          <p:nvPr/>
        </p:nvSpPr>
        <p:spPr>
          <a:xfrm>
            <a:off x="819288" y="9329376"/>
            <a:ext cx="16605199" cy="217239"/>
          </a:xfrm>
          <a:prstGeom prst="rect">
            <a:avLst/>
          </a:prstGeom>
        </p:spPr>
        <p:txBody>
          <a:bodyPr lIns="0" tIns="0" rIns="0" bIns="0" rtlCol="0" anchor="t">
            <a:spAutoFit/>
          </a:bodyPr>
          <a:lstStyle/>
          <a:p>
            <a:pPr algn="l">
              <a:lnSpc>
                <a:spcPts val="1625"/>
              </a:lnSpc>
            </a:pPr>
            <a:r>
              <a:rPr lang="en-US" sz="2000" b="1" err="1">
                <a:solidFill>
                  <a:srgbClr val="000000"/>
                </a:solidFill>
                <a:latin typeface="Montserrat Bold"/>
                <a:ea typeface="Montserrat Bold"/>
                <a:cs typeface="Montserrat Bold"/>
                <a:sym typeface="Montserrat Bold"/>
              </a:rPr>
              <a:t>Dễ</a:t>
            </a:r>
            <a:r>
              <a:rPr lang="en-US" sz="2000" b="1">
                <a:solidFill>
                  <a:srgbClr val="000000"/>
                </a:solidFill>
                <a:latin typeface="Montserrat Bold"/>
                <a:ea typeface="Montserrat Bold"/>
                <a:cs typeface="Montserrat Bold"/>
                <a:sym typeface="Montserrat Bold"/>
              </a:rPr>
              <a:t> </a:t>
            </a:r>
            <a:r>
              <a:rPr lang="en-US" sz="2000" b="1" err="1">
                <a:solidFill>
                  <a:srgbClr val="000000"/>
                </a:solidFill>
                <a:latin typeface="Montserrat Bold"/>
                <a:ea typeface="Montserrat Bold"/>
                <a:cs typeface="Montserrat Bold"/>
                <a:sym typeface="Montserrat Bold"/>
              </a:rPr>
              <a:t>bảo</a:t>
            </a:r>
            <a:r>
              <a:rPr lang="en-US" sz="2000" b="1">
                <a:solidFill>
                  <a:srgbClr val="000000"/>
                </a:solidFill>
                <a:latin typeface="Montserrat Bold"/>
                <a:ea typeface="Montserrat Bold"/>
                <a:cs typeface="Montserrat Bold"/>
                <a:sym typeface="Montserrat Bold"/>
              </a:rPr>
              <a:t> </a:t>
            </a:r>
            <a:r>
              <a:rPr lang="en-US" sz="2000" b="1" err="1">
                <a:solidFill>
                  <a:srgbClr val="000000"/>
                </a:solidFill>
                <a:latin typeface="Montserrat Bold"/>
                <a:ea typeface="Montserrat Bold"/>
                <a:cs typeface="Montserrat Bold"/>
                <a:sym typeface="Montserrat Bold"/>
              </a:rPr>
              <a:t>trì</a:t>
            </a:r>
            <a:r>
              <a:rPr lang="en-US" sz="2000" b="1">
                <a:solidFill>
                  <a:srgbClr val="000000"/>
                </a:solidFill>
                <a:latin typeface="Montserrat Bold"/>
                <a:ea typeface="Montserrat Bold"/>
                <a:cs typeface="Montserrat Bold"/>
                <a:sym typeface="Montserrat Bold"/>
              </a:rPr>
              <a:t>:</a:t>
            </a:r>
            <a:r>
              <a:rPr lang="en-US" sz="2000">
                <a:solidFill>
                  <a:srgbClr val="000000"/>
                </a:solidFill>
                <a:latin typeface="Montserrat"/>
                <a:ea typeface="Montserrat"/>
                <a:cs typeface="Montserrat"/>
                <a:sym typeface="Montserrat"/>
              </a:rPr>
              <a:t> Các </a:t>
            </a:r>
            <a:r>
              <a:rPr lang="en-US" sz="2000" err="1">
                <a:solidFill>
                  <a:srgbClr val="000000"/>
                </a:solidFill>
                <a:latin typeface="Montserrat"/>
                <a:ea typeface="Montserrat"/>
                <a:cs typeface="Montserrat"/>
                <a:sym typeface="Montserrat"/>
              </a:rPr>
              <a:t>thành</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phần</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được</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tách</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biệt</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rõ</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ràng</a:t>
            </a:r>
            <a:r>
              <a:rPr lang="en-US" sz="2000">
                <a:solidFill>
                  <a:srgbClr val="000000"/>
                </a:solidFill>
                <a:latin typeface="Montserrat"/>
                <a:ea typeface="Montserrat"/>
                <a:cs typeface="Montserrat"/>
                <a:sym typeface="Montserrat"/>
              </a:rPr>
              <a:t> giúp </a:t>
            </a:r>
            <a:r>
              <a:rPr lang="en-US" sz="2000" err="1">
                <a:solidFill>
                  <a:srgbClr val="000000"/>
                </a:solidFill>
                <a:latin typeface="Montserrat"/>
                <a:ea typeface="Montserrat"/>
                <a:cs typeface="Montserrat"/>
                <a:sym typeface="Montserrat"/>
              </a:rPr>
              <a:t>việc</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bảo</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trì</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và</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cập</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nhật</a:t>
            </a:r>
            <a:r>
              <a:rPr lang="en-US" sz="2000">
                <a:solidFill>
                  <a:srgbClr val="000000"/>
                </a:solidFill>
                <a:latin typeface="Montserrat"/>
                <a:ea typeface="Montserrat"/>
                <a:cs typeface="Montserrat"/>
                <a:sym typeface="Montserrat"/>
              </a:rPr>
              <a:t> hệ thống </a:t>
            </a:r>
            <a:r>
              <a:rPr lang="en-US" sz="2000" err="1">
                <a:solidFill>
                  <a:srgbClr val="000000"/>
                </a:solidFill>
                <a:latin typeface="Montserrat"/>
                <a:ea typeface="Montserrat"/>
                <a:cs typeface="Montserrat"/>
                <a:sym typeface="Montserrat"/>
              </a:rPr>
              <a:t>trở</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nên</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đơn</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giản</a:t>
            </a:r>
            <a:r>
              <a:rPr lang="en-US" sz="2000">
                <a:solidFill>
                  <a:srgbClr val="000000"/>
                </a:solidFill>
                <a:latin typeface="Montserrat"/>
                <a:ea typeface="Montserrat"/>
                <a:cs typeface="Montserrat"/>
                <a:sym typeface="Montserrat"/>
              </a:rPr>
              <a:t> </a:t>
            </a:r>
            <a:r>
              <a:rPr lang="en-US" sz="2000" err="1">
                <a:solidFill>
                  <a:srgbClr val="000000"/>
                </a:solidFill>
                <a:latin typeface="Montserrat"/>
                <a:ea typeface="Montserrat"/>
                <a:cs typeface="Montserrat"/>
                <a:sym typeface="Montserrat"/>
              </a:rPr>
              <a:t>hơn</a:t>
            </a:r>
            <a:r>
              <a:rPr lang="en-US" sz="2000">
                <a:solidFill>
                  <a:srgbClr val="000000"/>
                </a:solidFill>
                <a:latin typeface="Montserrat"/>
                <a:ea typeface="Montserrat"/>
                <a:cs typeface="Montserrat"/>
                <a:sym typeface="Montserra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919878"/>
            <a:ext cx="6236046" cy="817512"/>
          </a:xfrm>
          <a:prstGeom prst="rect">
            <a:avLst/>
          </a:prstGeom>
        </p:spPr>
        <p:txBody>
          <a:bodyPr lIns="0" tIns="0" rIns="0" bIns="0" rtlCol="0" anchor="t">
            <a:spAutoFit/>
          </a:bodyPr>
          <a:lstStyle/>
          <a:p>
            <a:pPr algn="l">
              <a:lnSpc>
                <a:spcPts val="6125"/>
              </a:lnSpc>
            </a:pPr>
            <a:r>
              <a:rPr lang="en-US" sz="4875" b="1">
                <a:solidFill>
                  <a:srgbClr val="2E3C4E"/>
                </a:solidFill>
                <a:latin typeface="Barlow Bold"/>
                <a:ea typeface="Barlow Bold"/>
                <a:cs typeface="Barlow Bold"/>
                <a:sym typeface="Barlow Bold"/>
              </a:rPr>
              <a:t>Công nghệ sử dụng</a:t>
            </a:r>
          </a:p>
        </p:txBody>
      </p:sp>
      <p:sp>
        <p:nvSpPr>
          <p:cNvPr id="6" name="TextBox 6"/>
          <p:cNvSpPr txBox="1"/>
          <p:nvPr/>
        </p:nvSpPr>
        <p:spPr>
          <a:xfrm>
            <a:off x="947890" y="3135068"/>
            <a:ext cx="16392230" cy="714170"/>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dựng</a:t>
            </a:r>
            <a:r>
              <a:rPr lang="en-US" sz="2000">
                <a:solidFill>
                  <a:srgbClr val="384653"/>
                </a:solidFill>
                <a:latin typeface="Montserrat"/>
                <a:ea typeface="Montserrat"/>
                <a:cs typeface="Montserrat"/>
                <a:sym typeface="Montserrat"/>
              </a:rPr>
              <a:t> hệ thống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lựa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chọn</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nghệ</a:t>
            </a:r>
            <a:r>
              <a:rPr lang="en-US" sz="2000">
                <a:solidFill>
                  <a:srgbClr val="384653"/>
                </a:solidFill>
                <a:latin typeface="Montserrat"/>
                <a:ea typeface="Montserrat"/>
                <a:cs typeface="Montserrat"/>
                <a:sym typeface="Montserrat"/>
              </a:rPr>
              <a:t> web </a:t>
            </a:r>
            <a:r>
              <a:rPr lang="en-US" sz="2000" err="1">
                <a:solidFill>
                  <a:srgbClr val="384653"/>
                </a:solidFill>
                <a:latin typeface="Montserrat"/>
                <a:ea typeface="Montserrat"/>
                <a:cs typeface="Montserrat"/>
                <a:sym typeface="Montserrat"/>
              </a:rPr>
              <a:t>phổ</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biến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suất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khả</a:t>
            </a:r>
            <a:r>
              <a:rPr lang="en-US" sz="2000">
                <a:solidFill>
                  <a:srgbClr val="384653"/>
                </a:solidFill>
                <a:latin typeface="Montserrat"/>
                <a:ea typeface="Montserrat"/>
                <a:cs typeface="Montserrat"/>
                <a:sym typeface="Montserrat"/>
              </a:rPr>
              <a:t> năng </a:t>
            </a:r>
            <a:r>
              <a:rPr lang="en-US" sz="2000" err="1">
                <a:solidFill>
                  <a:srgbClr val="384653"/>
                </a:solidFill>
                <a:latin typeface="Montserrat"/>
                <a:ea typeface="Montserrat"/>
                <a:cs typeface="Montserrat"/>
                <a:sym typeface="Montserrat"/>
              </a:rPr>
              <a:t>mở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rộng</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947890" y="4235948"/>
            <a:ext cx="592341" cy="592341"/>
          </a:xfrm>
          <a:custGeom>
            <a:avLst/>
            <a:gdLst/>
            <a:ahLst/>
            <a:cxnLst/>
            <a:rect l="l" t="t" r="r" b="b"/>
            <a:pathLst>
              <a:path w="592341" h="592341">
                <a:moveTo>
                  <a:pt x="0" y="0"/>
                </a:moveTo>
                <a:lnTo>
                  <a:pt x="592341" y="0"/>
                </a:lnTo>
                <a:lnTo>
                  <a:pt x="592341" y="592341"/>
                </a:lnTo>
                <a:lnTo>
                  <a:pt x="0" y="592341"/>
                </a:lnTo>
                <a:lnTo>
                  <a:pt x="0" y="0"/>
                </a:lnTo>
                <a:close/>
              </a:path>
            </a:pathLst>
          </a:custGeom>
          <a:blipFill>
            <a:blip r:embed="rId4">
              <a:extLst>
                <a:ext uri="{96DAC541-7B7A-43D3-8B79-37D633B846F1}">
                  <asvg:svgBlip xmlns:asvg="http://schemas.microsoft.com/office/drawing/2016/SVG/main" r:embed="rId5"/>
                </a:ext>
              </a:extLst>
            </a:blip>
            <a:stretch>
              <a:fillRect l="-1587" r="-1587"/>
            </a:stretch>
          </a:blipFill>
        </p:spPr>
        <p:txBody>
          <a:bodyPr/>
          <a:lstStyle/>
          <a:p>
            <a:endParaRPr lang="vi-VN"/>
          </a:p>
        </p:txBody>
      </p:sp>
      <p:sp>
        <p:nvSpPr>
          <p:cNvPr id="8" name="TextBox 8"/>
          <p:cNvSpPr txBox="1"/>
          <p:nvPr/>
        </p:nvSpPr>
        <p:spPr>
          <a:xfrm>
            <a:off x="1836391" y="4357535"/>
            <a:ext cx="3117952" cy="360676"/>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HTML</a:t>
            </a:r>
          </a:p>
        </p:txBody>
      </p:sp>
      <p:sp>
        <p:nvSpPr>
          <p:cNvPr id="9" name="TextBox 9"/>
          <p:cNvSpPr txBox="1"/>
          <p:nvPr/>
        </p:nvSpPr>
        <p:spPr>
          <a:xfrm>
            <a:off x="1836391" y="4832147"/>
            <a:ext cx="7159523"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Ngôn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đánh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dấu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siêu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văn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nền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tảng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xây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dựng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cấu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trúc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nội</a:t>
            </a:r>
            <a:r>
              <a:rPr lang="en-US" sz="2000">
                <a:solidFill>
                  <a:srgbClr val="384653"/>
                </a:solidFill>
                <a:latin typeface="Montserrat"/>
                <a:ea typeface="Montserrat"/>
                <a:cs typeface="Montserrat"/>
                <a:sym typeface="Montserrat"/>
              </a:rPr>
              <a:t> dung của các trang web.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tính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nghĩa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chuẩn</a:t>
            </a:r>
            <a:r>
              <a:rPr lang="en-US" sz="2000">
                <a:solidFill>
                  <a:srgbClr val="384653"/>
                </a:solidFill>
                <a:latin typeface="Montserrat"/>
                <a:ea typeface="Montserrat"/>
                <a:cs typeface="Montserrat"/>
                <a:sym typeface="Montserrat"/>
              </a:rPr>
              <a:t> SEO.</a:t>
            </a:r>
          </a:p>
        </p:txBody>
      </p:sp>
      <p:sp>
        <p:nvSpPr>
          <p:cNvPr id="10" name="Freeform 10" descr="preencoded.png"/>
          <p:cNvSpPr/>
          <p:nvPr/>
        </p:nvSpPr>
        <p:spPr>
          <a:xfrm>
            <a:off x="9292085" y="4235948"/>
            <a:ext cx="592341" cy="592341"/>
          </a:xfrm>
          <a:custGeom>
            <a:avLst/>
            <a:gdLst/>
            <a:ahLst/>
            <a:cxnLst/>
            <a:rect l="l" t="t" r="r" b="b"/>
            <a:pathLst>
              <a:path w="592341" h="592341">
                <a:moveTo>
                  <a:pt x="0" y="0"/>
                </a:moveTo>
                <a:lnTo>
                  <a:pt x="592341" y="0"/>
                </a:lnTo>
                <a:lnTo>
                  <a:pt x="592341" y="592341"/>
                </a:lnTo>
                <a:lnTo>
                  <a:pt x="0" y="592341"/>
                </a:lnTo>
                <a:lnTo>
                  <a:pt x="0" y="0"/>
                </a:lnTo>
                <a:close/>
              </a:path>
            </a:pathLst>
          </a:custGeom>
          <a:blipFill>
            <a:blip r:embed="rId6">
              <a:extLst>
                <a:ext uri="{96DAC541-7B7A-43D3-8B79-37D633B846F1}">
                  <asvg:svgBlip xmlns:asvg="http://schemas.microsoft.com/office/drawing/2016/SVG/main" r:embed="rId7"/>
                </a:ext>
              </a:extLst>
            </a:blip>
            <a:stretch>
              <a:fillRect t="-36507" b="-36507"/>
            </a:stretch>
          </a:blipFill>
        </p:spPr>
        <p:txBody>
          <a:bodyPr/>
          <a:lstStyle/>
          <a:p>
            <a:endParaRPr lang="vi-VN"/>
          </a:p>
        </p:txBody>
      </p:sp>
      <p:sp>
        <p:nvSpPr>
          <p:cNvPr id="11" name="TextBox 11"/>
          <p:cNvSpPr txBox="1"/>
          <p:nvPr/>
        </p:nvSpPr>
        <p:spPr>
          <a:xfrm>
            <a:off x="10180587" y="4357535"/>
            <a:ext cx="3117952" cy="360676"/>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CSS</a:t>
            </a:r>
          </a:p>
        </p:txBody>
      </p:sp>
      <p:sp>
        <p:nvSpPr>
          <p:cNvPr id="12" name="TextBox 12"/>
          <p:cNvSpPr txBox="1"/>
          <p:nvPr/>
        </p:nvSpPr>
        <p:spPr>
          <a:xfrm>
            <a:off x="10180587" y="4832147"/>
            <a:ext cx="7159523"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Ngôn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định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tạo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kiểu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cho</a:t>
            </a:r>
            <a:r>
              <a:rPr lang="en-US" sz="2000">
                <a:solidFill>
                  <a:srgbClr val="384653"/>
                </a:solidFill>
                <a:latin typeface="Montserrat"/>
                <a:ea typeface="Montserrat"/>
                <a:cs typeface="Montserrat"/>
                <a:sym typeface="Montserrat"/>
              </a:rPr>
              <a:t> giao diện người dùng, </a:t>
            </a:r>
            <a:r>
              <a:rPr lang="en-US" sz="2000" err="1">
                <a:solidFill>
                  <a:srgbClr val="384653"/>
                </a:solidFill>
                <a:latin typeface="Montserrat"/>
                <a:ea typeface="Montserrat"/>
                <a:cs typeface="Montserrat"/>
                <a:sym typeface="Montserrat"/>
              </a:rPr>
              <a:t>mang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trải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nghiệm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trực</a:t>
            </a:r>
            <a:r>
              <a:rPr lang="en-US" sz="2000">
                <a:solidFill>
                  <a:srgbClr val="384653"/>
                </a:solidFill>
                <a:latin typeface="Montserrat"/>
                <a:ea typeface="Montserrat"/>
                <a:cs typeface="Montserrat"/>
                <a:sym typeface="Montserrat"/>
              </a:rPr>
              <a:t> quan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thân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thiện</a:t>
            </a:r>
            <a:r>
              <a:rPr lang="en-US" sz="2000">
                <a:solidFill>
                  <a:srgbClr val="384653"/>
                </a:solidFill>
                <a:latin typeface="Montserrat"/>
                <a:ea typeface="Montserrat"/>
                <a:cs typeface="Montserrat"/>
                <a:sym typeface="Montserrat"/>
              </a:rPr>
              <a:t>.</a:t>
            </a:r>
          </a:p>
        </p:txBody>
      </p:sp>
      <p:sp>
        <p:nvSpPr>
          <p:cNvPr id="13" name="Freeform 13" descr="preencoded.png"/>
          <p:cNvSpPr/>
          <p:nvPr/>
        </p:nvSpPr>
        <p:spPr>
          <a:xfrm>
            <a:off x="9292085" y="6526969"/>
            <a:ext cx="592341" cy="592341"/>
          </a:xfrm>
          <a:custGeom>
            <a:avLst/>
            <a:gdLst/>
            <a:ahLst/>
            <a:cxnLst/>
            <a:rect l="l" t="t" r="r" b="b"/>
            <a:pathLst>
              <a:path w="592341" h="592341">
                <a:moveTo>
                  <a:pt x="0" y="0"/>
                </a:moveTo>
                <a:lnTo>
                  <a:pt x="592341" y="0"/>
                </a:lnTo>
                <a:lnTo>
                  <a:pt x="592341" y="592341"/>
                </a:lnTo>
                <a:lnTo>
                  <a:pt x="0" y="592341"/>
                </a:lnTo>
                <a:lnTo>
                  <a:pt x="0" y="0"/>
                </a:lnTo>
                <a:close/>
              </a:path>
            </a:pathLst>
          </a:custGeom>
          <a:blipFill>
            <a:blip r:embed="rId8">
              <a:extLst>
                <a:ext uri="{96DAC541-7B7A-43D3-8B79-37D633B846F1}">
                  <asvg:svgBlip xmlns:asvg="http://schemas.microsoft.com/office/drawing/2016/SVG/main" r:embed="rId9"/>
                </a:ext>
              </a:extLst>
            </a:blip>
            <a:stretch>
              <a:fillRect l="-7937" r="-7935"/>
            </a:stretch>
          </a:blipFill>
        </p:spPr>
        <p:txBody>
          <a:bodyPr/>
          <a:lstStyle/>
          <a:p>
            <a:endParaRPr lang="vi-VN"/>
          </a:p>
        </p:txBody>
      </p:sp>
      <p:sp>
        <p:nvSpPr>
          <p:cNvPr id="14" name="TextBox 14"/>
          <p:cNvSpPr txBox="1"/>
          <p:nvPr/>
        </p:nvSpPr>
        <p:spPr>
          <a:xfrm>
            <a:off x="1836391" y="6641011"/>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PHP</a:t>
            </a:r>
          </a:p>
        </p:txBody>
      </p:sp>
      <p:sp>
        <p:nvSpPr>
          <p:cNvPr id="15" name="TextBox 15"/>
          <p:cNvSpPr txBox="1"/>
          <p:nvPr/>
        </p:nvSpPr>
        <p:spPr>
          <a:xfrm>
            <a:off x="1836391" y="7115623"/>
            <a:ext cx="7159523" cy="1086067"/>
          </a:xfrm>
          <a:prstGeom prst="rect">
            <a:avLst/>
          </a:prstGeom>
        </p:spPr>
        <p:txBody>
          <a:bodyPr lIns="0" tIns="0" rIns="0" bIns="0" rtlCol="0" anchor="t">
            <a:spAutoFit/>
          </a:bodyPr>
          <a:lstStyle/>
          <a:p>
            <a:pPr algn="l">
              <a:lnSpc>
                <a:spcPts val="2937"/>
              </a:lnSpc>
            </a:pPr>
            <a:r>
              <a:rPr lang="en-US" sz="2000" err="1">
                <a:solidFill>
                  <a:srgbClr val="384653"/>
                </a:solidFill>
                <a:latin typeface="Montserrat"/>
                <a:ea typeface="Montserrat"/>
                <a:cs typeface="Montserrat"/>
                <a:sym typeface="Montserrat"/>
              </a:rPr>
              <a:t>Ngôn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lập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kịch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phía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máy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chủ</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chịu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nhiệm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yêu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cầu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từ</a:t>
            </a:r>
            <a:r>
              <a:rPr lang="en-US" sz="2000">
                <a:solidFill>
                  <a:srgbClr val="384653"/>
                </a:solidFill>
                <a:latin typeface="Montserrat"/>
                <a:ea typeface="Montserrat"/>
                <a:cs typeface="Montserrat"/>
                <a:sym typeface="Montserrat"/>
              </a:rPr>
              <a:t> người dùng,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logic </a:t>
            </a:r>
            <a:r>
              <a:rPr lang="en-US" sz="2000" err="1">
                <a:solidFill>
                  <a:srgbClr val="384653"/>
                </a:solidFill>
                <a:latin typeface="Montserrat"/>
                <a:ea typeface="Montserrat"/>
                <a:cs typeface="Montserrat"/>
                <a:sym typeface="Montserrat"/>
              </a:rPr>
              <a:t>nghiệp</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vụ</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tương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tác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với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a:t>
            </a:r>
          </a:p>
        </p:txBody>
      </p:sp>
      <p:sp>
        <p:nvSpPr>
          <p:cNvPr id="16" name="Freeform 16" descr="preencoded.png"/>
          <p:cNvSpPr/>
          <p:nvPr/>
        </p:nvSpPr>
        <p:spPr>
          <a:xfrm>
            <a:off x="1156161" y="6549180"/>
            <a:ext cx="592341" cy="592341"/>
          </a:xfrm>
          <a:custGeom>
            <a:avLst/>
            <a:gdLst/>
            <a:ahLst/>
            <a:cxnLst/>
            <a:rect l="l" t="t" r="r" b="b"/>
            <a:pathLst>
              <a:path w="592341" h="592341">
                <a:moveTo>
                  <a:pt x="0" y="0"/>
                </a:moveTo>
                <a:lnTo>
                  <a:pt x="592341" y="0"/>
                </a:lnTo>
                <a:lnTo>
                  <a:pt x="592341" y="592341"/>
                </a:lnTo>
                <a:lnTo>
                  <a:pt x="0" y="592341"/>
                </a:lnTo>
                <a:lnTo>
                  <a:pt x="0" y="0"/>
                </a:lnTo>
                <a:close/>
              </a:path>
            </a:pathLst>
          </a:custGeom>
          <a:blipFill>
            <a:blip r:embed="rId10">
              <a:extLst>
                <a:ext uri="{96DAC541-7B7A-43D3-8B79-37D633B846F1}">
                  <asvg:svgBlip xmlns:asvg="http://schemas.microsoft.com/office/drawing/2016/SVG/main" r:embed="rId11"/>
                </a:ext>
              </a:extLst>
            </a:blip>
            <a:stretch>
              <a:fillRect l="-15078" r="-15080"/>
            </a:stretch>
          </a:blipFill>
        </p:spPr>
        <p:txBody>
          <a:bodyPr/>
          <a:lstStyle/>
          <a:p>
            <a:endParaRPr lang="vi-VN"/>
          </a:p>
        </p:txBody>
      </p:sp>
      <p:sp>
        <p:nvSpPr>
          <p:cNvPr id="17" name="TextBox 17"/>
          <p:cNvSpPr txBox="1"/>
          <p:nvPr/>
        </p:nvSpPr>
        <p:spPr>
          <a:xfrm>
            <a:off x="10180587" y="6641011"/>
            <a:ext cx="3117952" cy="408680"/>
          </a:xfrm>
          <a:prstGeom prst="rect">
            <a:avLst/>
          </a:prstGeom>
        </p:spPr>
        <p:txBody>
          <a:bodyPr lIns="0" tIns="0" rIns="0" bIns="0" rtlCol="0" anchor="t">
            <a:spAutoFit/>
          </a:bodyPr>
          <a:lstStyle/>
          <a:p>
            <a:pPr algn="l">
              <a:lnSpc>
                <a:spcPts val="3062"/>
              </a:lnSpc>
            </a:pPr>
            <a:r>
              <a:rPr lang="en-US" sz="2437" b="1">
                <a:solidFill>
                  <a:srgbClr val="384653"/>
                </a:solidFill>
                <a:latin typeface="Barlow Bold"/>
                <a:ea typeface="Barlow Bold"/>
                <a:cs typeface="Barlow Bold"/>
                <a:sym typeface="Barlow Bold"/>
              </a:rPr>
              <a:t>MySQL</a:t>
            </a:r>
          </a:p>
        </p:txBody>
      </p:sp>
      <p:sp>
        <p:nvSpPr>
          <p:cNvPr id="18" name="TextBox 18"/>
          <p:cNvSpPr txBox="1"/>
          <p:nvPr/>
        </p:nvSpPr>
        <p:spPr>
          <a:xfrm>
            <a:off x="10180587" y="7115623"/>
            <a:ext cx="7159523" cy="1086067"/>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Hệ quản </a:t>
            </a:r>
            <a:r>
              <a:rPr lang="en-US" sz="2000" err="1">
                <a:solidFill>
                  <a:srgbClr val="384653"/>
                </a:solidFill>
                <a:latin typeface="Montserrat"/>
                <a:ea typeface="Montserrat"/>
                <a:cs typeface="Montserrat"/>
                <a:sym typeface="Montserrat"/>
              </a:rPr>
              <a:t>trị</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quan hệ </a:t>
            </a:r>
            <a:r>
              <a:rPr lang="en-US" sz="2000" err="1">
                <a:solidFill>
                  <a:srgbClr val="384653"/>
                </a:solidFill>
                <a:latin typeface="Montserrat"/>
                <a:ea typeface="Montserrat"/>
                <a:cs typeface="Montserrat"/>
                <a:sym typeface="Montserrat"/>
              </a:rPr>
              <a:t>mã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nguồn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mở</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được</a:t>
            </a:r>
            <a:r>
              <a:rPr lang="en-US" sz="2000">
                <a:solidFill>
                  <a:srgbClr val="384653"/>
                </a:solidFill>
                <a:latin typeface="Montserrat"/>
                <a:ea typeface="Montserrat"/>
                <a:cs typeface="Montserrat"/>
                <a:sym typeface="Montserrat"/>
              </a:rPr>
              <a:t> dùng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trữ</a:t>
            </a:r>
            <a:r>
              <a:rPr lang="en-US" sz="2000">
                <a:solidFill>
                  <a:srgbClr val="384653"/>
                </a:solidFill>
                <a:latin typeface="Montserrat"/>
                <a:ea typeface="Montserrat"/>
                <a:cs typeface="Montserrat"/>
                <a:sym typeface="Montserrat"/>
              </a:rPr>
              <a:t>, quản </a:t>
            </a:r>
            <a:r>
              <a:rPr lang="en-US" sz="2000" err="1">
                <a:solidFill>
                  <a:srgbClr val="384653"/>
                </a:solidFill>
                <a:latin typeface="Montserrat"/>
                <a:ea typeface="Montserrat"/>
                <a:cs typeface="Montserrat"/>
                <a:sym typeface="Montserrat"/>
              </a:rPr>
              <a:t>lý</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xuất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dữ</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liệu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một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cách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hiệu</a:t>
            </a:r>
            <a:r>
              <a:rPr lang="en-US" sz="2000">
                <a:solidFill>
                  <a:srgbClr val="384653"/>
                </a:solidFill>
                <a:latin typeface="Montserrat"/>
                <a:ea typeface="Montserrat"/>
                <a:cs typeface="Montserrat"/>
                <a:sym typeface="Montserrat"/>
              </a:rPr>
              <a:t> quả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an </a:t>
            </a:r>
            <a:r>
              <a:rPr lang="en-US" sz="2000" err="1">
                <a:solidFill>
                  <a:srgbClr val="384653"/>
                </a:solidFill>
                <a:latin typeface="Montserrat"/>
                <a:ea typeface="Montserrat"/>
                <a:cs typeface="Montserrat"/>
                <a:sym typeface="Montserrat"/>
              </a:rPr>
              <a:t>toàn</a:t>
            </a:r>
            <a:r>
              <a:rPr lang="en-US" sz="2000">
                <a:solidFill>
                  <a:srgbClr val="384653"/>
                </a:solidFill>
                <a:latin typeface="Montserrat"/>
                <a:ea typeface="Montserrat"/>
                <a:cs typeface="Montserrat"/>
                <a:sym typeface="Montserra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vi-VN"/>
            </a:p>
          </p:txBody>
        </p:sp>
      </p:grpSp>
      <p:sp>
        <p:nvSpPr>
          <p:cNvPr id="5" name="TextBox 5"/>
          <p:cNvSpPr txBox="1"/>
          <p:nvPr/>
        </p:nvSpPr>
        <p:spPr>
          <a:xfrm>
            <a:off x="947890" y="1170384"/>
            <a:ext cx="6236046" cy="817512"/>
          </a:xfrm>
          <a:prstGeom prst="rect">
            <a:avLst/>
          </a:prstGeom>
        </p:spPr>
        <p:txBody>
          <a:bodyPr lIns="0" tIns="0" rIns="0" bIns="0" rtlCol="0" anchor="t">
            <a:spAutoFit/>
          </a:bodyPr>
          <a:lstStyle/>
          <a:p>
            <a:pPr algn="l">
              <a:lnSpc>
                <a:spcPts val="6125"/>
              </a:lnSpc>
            </a:pPr>
            <a:r>
              <a:rPr lang="en-US" sz="4875" b="1">
                <a:solidFill>
                  <a:srgbClr val="2E3C4E"/>
                </a:solidFill>
                <a:latin typeface="Barlow Bold"/>
                <a:ea typeface="Barlow Bold"/>
                <a:cs typeface="Barlow Bold"/>
                <a:sym typeface="Barlow Bold"/>
              </a:rPr>
              <a:t>Công cụ phát triển</a:t>
            </a:r>
          </a:p>
        </p:txBody>
      </p:sp>
      <p:sp>
        <p:nvSpPr>
          <p:cNvPr id="6" name="TextBox 6"/>
          <p:cNvSpPr txBox="1"/>
          <p:nvPr/>
        </p:nvSpPr>
        <p:spPr>
          <a:xfrm>
            <a:off x="962331" y="2171356"/>
            <a:ext cx="16392230" cy="714170"/>
          </a:xfrm>
          <a:prstGeom prst="rect">
            <a:avLst/>
          </a:prstGeom>
        </p:spPr>
        <p:txBody>
          <a:bodyPr lIns="0" tIns="0" rIns="0" bIns="0" rtlCol="0" anchor="t">
            <a:spAutoFit/>
          </a:bodyPr>
          <a:lstStyle/>
          <a:p>
            <a:pPr algn="l">
              <a:lnSpc>
                <a:spcPts val="2937"/>
              </a:lnSpc>
            </a:pPr>
            <a:r>
              <a:rPr lang="en-US" sz="2000">
                <a:solidFill>
                  <a:srgbClr val="384653"/>
                </a:solidFill>
                <a:latin typeface="Montserrat"/>
                <a:ea typeface="Montserrat"/>
                <a:cs typeface="Montserrat"/>
                <a:sym typeface="Montserrat"/>
              </a:rPr>
              <a:t>Trong </a:t>
            </a:r>
            <a:r>
              <a:rPr lang="en-US" sz="2000" err="1">
                <a:solidFill>
                  <a:srgbClr val="384653"/>
                </a:solidFill>
                <a:latin typeface="Montserrat"/>
                <a:ea typeface="Montserrat"/>
                <a:cs typeface="Montserrat"/>
                <a:sym typeface="Montserrat"/>
              </a:rPr>
              <a:t>quá</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phát triển hệ thống, </a:t>
            </a:r>
            <a:r>
              <a:rPr lang="en-US" sz="2000" err="1">
                <a:solidFill>
                  <a:srgbClr val="384653"/>
                </a:solidFill>
                <a:latin typeface="Montserrat"/>
                <a:ea typeface="Montserrat"/>
                <a:cs typeface="Montserrat"/>
                <a:sym typeface="Montserrat"/>
              </a:rPr>
              <a:t>chúng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em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đã</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sử</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dụng</a:t>
            </a:r>
            <a:r>
              <a:rPr lang="en-US" sz="2000">
                <a:solidFill>
                  <a:srgbClr val="384653"/>
                </a:solidFill>
                <a:latin typeface="Montserrat"/>
                <a:ea typeface="Montserrat"/>
                <a:cs typeface="Montserrat"/>
                <a:sym typeface="Montserrat"/>
              </a:rPr>
              <a:t> các </a:t>
            </a:r>
            <a:r>
              <a:rPr lang="en-US" sz="2000" err="1">
                <a:solidFill>
                  <a:srgbClr val="384653"/>
                </a:solidFill>
                <a:latin typeface="Montserrat"/>
                <a:ea typeface="Montserrat"/>
                <a:cs typeface="Montserrat"/>
                <a:sym typeface="Montserrat"/>
              </a:rPr>
              <a:t>công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cụ</a:t>
            </a:r>
            <a:r>
              <a:rPr lang="en-US" sz="2000">
                <a:solidFill>
                  <a:srgbClr val="384653"/>
                </a:solidFill>
                <a:latin typeface="Montserrat"/>
                <a:ea typeface="Montserrat"/>
                <a:cs typeface="Montserrat"/>
                <a:sym typeface="Montserrat"/>
              </a:rPr>
              <a:t> hiện </a:t>
            </a:r>
            <a:r>
              <a:rPr lang="en-US" sz="2000" err="1">
                <a:solidFill>
                  <a:srgbClr val="384653"/>
                </a:solidFill>
                <a:latin typeface="Montserrat"/>
                <a:ea typeface="Montserrat"/>
                <a:cs typeface="Montserrat"/>
                <a:sym typeface="Montserrat"/>
              </a:rPr>
              <a:t>đại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phổ</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biến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để</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tối</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ưu</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hóa</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quy</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trình</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làm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việc</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và</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đảm</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bảo</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chất</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lượng</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sản</a:t>
            </a:r>
            <a:r>
              <a:rPr lang="en-US" sz="2000">
                <a:solidFill>
                  <a:srgbClr val="384653"/>
                </a:solidFill>
                <a:latin typeface="Montserrat"/>
                <a:ea typeface="Montserrat"/>
                <a:cs typeface="Montserrat"/>
                <a:sym typeface="Montserrat"/>
              </a:rPr>
              <a:t> </a:t>
            </a:r>
            <a:r>
              <a:rPr lang="en-US" sz="2000" err="1">
                <a:solidFill>
                  <a:srgbClr val="384653"/>
                </a:solidFill>
                <a:latin typeface="Montserrat"/>
                <a:ea typeface="Montserrat"/>
                <a:cs typeface="Montserrat"/>
                <a:sym typeface="Montserrat"/>
              </a:rPr>
              <a:t>phẩm</a:t>
            </a:r>
            <a:r>
              <a:rPr lang="en-US" sz="2000">
                <a:solidFill>
                  <a:srgbClr val="384653"/>
                </a:solidFill>
                <a:latin typeface="Montserrat"/>
                <a:ea typeface="Montserrat"/>
                <a:cs typeface="Montserrat"/>
                <a:sym typeface="Montserrat"/>
              </a:rPr>
              <a:t>.</a:t>
            </a:r>
          </a:p>
        </p:txBody>
      </p:sp>
      <p:sp>
        <p:nvSpPr>
          <p:cNvPr id="7" name="Freeform 7" descr="preencoded.png"/>
          <p:cNvSpPr/>
          <p:nvPr/>
        </p:nvSpPr>
        <p:spPr>
          <a:xfrm>
            <a:off x="957415" y="3640484"/>
            <a:ext cx="5331466" cy="2843660"/>
          </a:xfrm>
          <a:custGeom>
            <a:avLst/>
            <a:gdLst/>
            <a:ahLst/>
            <a:cxnLst/>
            <a:rect l="l" t="t" r="r" b="b"/>
            <a:pathLst>
              <a:path w="5331466" h="2843660">
                <a:moveTo>
                  <a:pt x="0" y="0"/>
                </a:moveTo>
                <a:lnTo>
                  <a:pt x="5331466" y="0"/>
                </a:lnTo>
                <a:lnTo>
                  <a:pt x="5331466" y="2843660"/>
                </a:lnTo>
                <a:lnTo>
                  <a:pt x="0" y="2843660"/>
                </a:lnTo>
                <a:lnTo>
                  <a:pt x="0" y="0"/>
                </a:lnTo>
                <a:close/>
              </a:path>
            </a:pathLst>
          </a:custGeom>
          <a:blipFill>
            <a:blip r:embed="rId4"/>
            <a:stretch>
              <a:fillRect t="-52" b="-51"/>
            </a:stretch>
          </a:blipFill>
        </p:spPr>
        <p:txBody>
          <a:bodyPr/>
          <a:lstStyle/>
          <a:p>
            <a:endParaRPr lang="vi-VN"/>
          </a:p>
        </p:txBody>
      </p:sp>
      <p:sp>
        <p:nvSpPr>
          <p:cNvPr id="8" name="Freeform 8" descr="preencoded.png"/>
          <p:cNvSpPr/>
          <p:nvPr/>
        </p:nvSpPr>
        <p:spPr>
          <a:xfrm>
            <a:off x="6478343" y="3640484"/>
            <a:ext cx="5331466" cy="2843660"/>
          </a:xfrm>
          <a:custGeom>
            <a:avLst/>
            <a:gdLst/>
            <a:ahLst/>
            <a:cxnLst/>
            <a:rect l="l" t="t" r="r" b="b"/>
            <a:pathLst>
              <a:path w="5331466" h="2843660">
                <a:moveTo>
                  <a:pt x="0" y="0"/>
                </a:moveTo>
                <a:lnTo>
                  <a:pt x="5331466" y="0"/>
                </a:lnTo>
                <a:lnTo>
                  <a:pt x="5331466" y="2843660"/>
                </a:lnTo>
                <a:lnTo>
                  <a:pt x="0" y="2843660"/>
                </a:lnTo>
                <a:lnTo>
                  <a:pt x="0" y="0"/>
                </a:lnTo>
                <a:close/>
              </a:path>
            </a:pathLst>
          </a:custGeom>
          <a:blipFill>
            <a:blip r:embed="rId5"/>
            <a:stretch>
              <a:fillRect t="-52" b="-51"/>
            </a:stretch>
          </a:blipFill>
        </p:spPr>
        <p:txBody>
          <a:bodyPr/>
          <a:lstStyle/>
          <a:p>
            <a:endParaRPr lang="vi-VN"/>
          </a:p>
        </p:txBody>
      </p:sp>
      <p:sp>
        <p:nvSpPr>
          <p:cNvPr id="9" name="Freeform 9" descr="preencoded.png"/>
          <p:cNvSpPr/>
          <p:nvPr/>
        </p:nvSpPr>
        <p:spPr>
          <a:xfrm>
            <a:off x="11999271" y="3640484"/>
            <a:ext cx="5331466" cy="2843660"/>
          </a:xfrm>
          <a:custGeom>
            <a:avLst/>
            <a:gdLst/>
            <a:ahLst/>
            <a:cxnLst/>
            <a:rect l="l" t="t" r="r" b="b"/>
            <a:pathLst>
              <a:path w="5331466" h="2843660">
                <a:moveTo>
                  <a:pt x="0" y="0"/>
                </a:moveTo>
                <a:lnTo>
                  <a:pt x="5331467" y="0"/>
                </a:lnTo>
                <a:lnTo>
                  <a:pt x="5331467" y="2843660"/>
                </a:lnTo>
                <a:lnTo>
                  <a:pt x="0" y="2843660"/>
                </a:lnTo>
                <a:lnTo>
                  <a:pt x="0" y="0"/>
                </a:lnTo>
                <a:close/>
              </a:path>
            </a:pathLst>
          </a:custGeom>
          <a:blipFill>
            <a:blip r:embed="rId6"/>
            <a:stretch>
              <a:fillRect t="-52" b="-51"/>
            </a:stretch>
          </a:blipFill>
        </p:spPr>
        <p:txBody>
          <a:bodyPr/>
          <a:lstStyle/>
          <a:p>
            <a:endParaRPr lang="vi-VN"/>
          </a:p>
        </p:txBody>
      </p:sp>
      <p:sp>
        <p:nvSpPr>
          <p:cNvPr id="10" name="TextBox 10"/>
          <p:cNvSpPr txBox="1"/>
          <p:nvPr/>
        </p:nvSpPr>
        <p:spPr>
          <a:xfrm>
            <a:off x="947890" y="6561982"/>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384653"/>
                </a:solidFill>
                <a:latin typeface="Montserrat Bold"/>
                <a:ea typeface="Montserrat Bold"/>
                <a:cs typeface="Montserrat Bold"/>
                <a:sym typeface="Montserrat Bold"/>
              </a:rPr>
              <a:t>Visual Studio Code:</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trình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soạn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thảo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mã</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nguồn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nhẹ</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mạnh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mẽ</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linh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hoạt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được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sử</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dụng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để</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viết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mã</a:t>
            </a:r>
            <a:r>
              <a:rPr lang="en-US" sz="1812">
                <a:solidFill>
                  <a:srgbClr val="384653"/>
                </a:solidFill>
                <a:latin typeface="Montserrat"/>
                <a:ea typeface="Montserrat"/>
                <a:cs typeface="Montserrat"/>
                <a:sym typeface="Montserrat"/>
              </a:rPr>
              <a:t> HTML, CSS, PHP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JavaScript. VS Code </a:t>
            </a:r>
            <a:r>
              <a:rPr lang="en-US" sz="1812" err="1">
                <a:solidFill>
                  <a:srgbClr val="384653"/>
                </a:solidFill>
                <a:latin typeface="Montserrat"/>
                <a:ea typeface="Montserrat"/>
                <a:cs typeface="Montserrat"/>
                <a:sym typeface="Montserrat"/>
              </a:rPr>
              <a:t>cung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cấp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nhiều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tiện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ích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mở</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rộng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hữu</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ích</a:t>
            </a:r>
            <a:r>
              <a:rPr lang="en-US" sz="1812">
                <a:solidFill>
                  <a:srgbClr val="384653"/>
                </a:solidFill>
                <a:latin typeface="Montserrat"/>
                <a:ea typeface="Montserrat"/>
                <a:cs typeface="Montserrat"/>
                <a:sym typeface="Montserrat"/>
              </a:rPr>
              <a:t> giúp </a:t>
            </a:r>
            <a:r>
              <a:rPr lang="en-US" sz="1812" err="1">
                <a:solidFill>
                  <a:srgbClr val="384653"/>
                </a:solidFill>
                <a:latin typeface="Montserrat"/>
                <a:ea typeface="Montserrat"/>
                <a:cs typeface="Montserrat"/>
                <a:sym typeface="Montserrat"/>
              </a:rPr>
              <a:t>tăng</a:t>
            </a:r>
            <a:r>
              <a:rPr lang="en-US" sz="1812">
                <a:solidFill>
                  <a:srgbClr val="384653"/>
                </a:solidFill>
                <a:latin typeface="Montserrat"/>
                <a:ea typeface="Montserrat"/>
                <a:cs typeface="Montserrat"/>
                <a:sym typeface="Montserrat"/>
              </a:rPr>
              <a:t> năng </a:t>
            </a:r>
            <a:r>
              <a:rPr lang="en-US" sz="1812" err="1">
                <a:solidFill>
                  <a:srgbClr val="384653"/>
                </a:solidFill>
                <a:latin typeface="Montserrat"/>
                <a:ea typeface="Montserrat"/>
                <a:cs typeface="Montserrat"/>
                <a:sym typeface="Montserrat"/>
              </a:rPr>
              <a:t>suất</a:t>
            </a:r>
            <a:r>
              <a:rPr lang="en-US" sz="1812">
                <a:solidFill>
                  <a:srgbClr val="384653"/>
                </a:solidFill>
                <a:latin typeface="Montserrat"/>
                <a:ea typeface="Montserrat"/>
                <a:cs typeface="Montserrat"/>
                <a:sym typeface="Montserrat"/>
              </a:rPr>
              <a:t>.</a:t>
            </a:r>
          </a:p>
        </p:txBody>
      </p:sp>
      <p:sp>
        <p:nvSpPr>
          <p:cNvPr id="11" name="TextBox 11"/>
          <p:cNvSpPr txBox="1"/>
          <p:nvPr/>
        </p:nvSpPr>
        <p:spPr>
          <a:xfrm>
            <a:off x="947890" y="7403011"/>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384653"/>
                </a:solidFill>
                <a:latin typeface="Montserrat Bold"/>
                <a:ea typeface="Montserrat Bold"/>
                <a:cs typeface="Montserrat Bold"/>
                <a:sym typeface="Montserrat Bold"/>
              </a:rPr>
              <a:t>XAMPP (Apache, MySQL):</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Một</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gói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phần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mềm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nguồn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mở</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dễ</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cài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đặt</a:t>
            </a:r>
            <a:r>
              <a:rPr lang="en-US" sz="1812">
                <a:solidFill>
                  <a:srgbClr val="384653"/>
                </a:solidFill>
                <a:latin typeface="Montserrat"/>
                <a:ea typeface="Montserrat"/>
                <a:cs typeface="Montserrat"/>
                <a:sym typeface="Montserrat"/>
              </a:rPr>
              <a:t>, bao </a:t>
            </a:r>
            <a:r>
              <a:rPr lang="en-US" sz="1812" err="1">
                <a:solidFill>
                  <a:srgbClr val="384653"/>
                </a:solidFill>
                <a:latin typeface="Montserrat"/>
                <a:ea typeface="Montserrat"/>
                <a:cs typeface="Montserrat"/>
                <a:sym typeface="Montserrat"/>
              </a:rPr>
              <a:t>gồm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máy</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chủ</a:t>
            </a:r>
            <a:r>
              <a:rPr lang="en-US" sz="1812">
                <a:solidFill>
                  <a:srgbClr val="384653"/>
                </a:solidFill>
                <a:latin typeface="Montserrat"/>
                <a:ea typeface="Montserrat"/>
                <a:cs typeface="Montserrat"/>
                <a:sym typeface="Montserrat"/>
              </a:rPr>
              <a:t> web Apache, hệ quản </a:t>
            </a:r>
            <a:r>
              <a:rPr lang="en-US" sz="1812" err="1">
                <a:solidFill>
                  <a:srgbClr val="384653"/>
                </a:solidFill>
                <a:latin typeface="Montserrat"/>
                <a:ea typeface="Montserrat"/>
                <a:cs typeface="Montserrat"/>
                <a:sym typeface="Montserrat"/>
              </a:rPr>
              <a:t>trị</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cơ</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sở</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dữ</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liệu</a:t>
            </a:r>
            <a:r>
              <a:rPr lang="en-US" sz="1812">
                <a:solidFill>
                  <a:srgbClr val="384653"/>
                </a:solidFill>
                <a:latin typeface="Montserrat"/>
                <a:ea typeface="Montserrat"/>
                <a:cs typeface="Montserrat"/>
                <a:sym typeface="Montserrat"/>
              </a:rPr>
              <a:t> MySQL,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ngôn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ngữ</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lập</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trình</a:t>
            </a:r>
            <a:r>
              <a:rPr lang="en-US" sz="1812">
                <a:solidFill>
                  <a:srgbClr val="384653"/>
                </a:solidFill>
                <a:latin typeface="Montserrat"/>
                <a:ea typeface="Montserrat"/>
                <a:cs typeface="Montserrat"/>
                <a:sym typeface="Montserrat"/>
              </a:rPr>
              <a:t> PHP. XAMPP giúp </a:t>
            </a:r>
            <a:r>
              <a:rPr lang="en-US" sz="1812" err="1">
                <a:solidFill>
                  <a:srgbClr val="384653"/>
                </a:solidFill>
                <a:latin typeface="Montserrat"/>
                <a:ea typeface="Montserrat"/>
                <a:cs typeface="Montserrat"/>
                <a:sym typeface="Montserrat"/>
              </a:rPr>
              <a:t>tạo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môi</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trường</a:t>
            </a:r>
            <a:r>
              <a:rPr lang="en-US" sz="1812">
                <a:solidFill>
                  <a:srgbClr val="384653"/>
                </a:solidFill>
                <a:latin typeface="Montserrat"/>
                <a:ea typeface="Montserrat"/>
                <a:cs typeface="Montserrat"/>
                <a:sym typeface="Montserrat"/>
              </a:rPr>
              <a:t> phát triển </a:t>
            </a:r>
            <a:r>
              <a:rPr lang="en-US" sz="1812" err="1">
                <a:solidFill>
                  <a:srgbClr val="384653"/>
                </a:solidFill>
                <a:latin typeface="Montserrat"/>
                <a:ea typeface="Montserrat"/>
                <a:cs typeface="Montserrat"/>
                <a:sym typeface="Montserrat"/>
              </a:rPr>
              <a:t>cục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bộ</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nhanh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chóng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tiện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lợi</a:t>
            </a:r>
            <a:r>
              <a:rPr lang="en-US" sz="1812">
                <a:solidFill>
                  <a:srgbClr val="384653"/>
                </a:solidFill>
                <a:latin typeface="Montserrat"/>
                <a:ea typeface="Montserrat"/>
                <a:cs typeface="Montserrat"/>
                <a:sym typeface="Montserrat"/>
              </a:rPr>
              <a:t>.</a:t>
            </a:r>
          </a:p>
        </p:txBody>
      </p:sp>
      <p:sp>
        <p:nvSpPr>
          <p:cNvPr id="12" name="TextBox 12"/>
          <p:cNvSpPr txBox="1"/>
          <p:nvPr/>
        </p:nvSpPr>
        <p:spPr>
          <a:xfrm>
            <a:off x="947890" y="8244040"/>
            <a:ext cx="16392230" cy="834333"/>
          </a:xfrm>
          <a:prstGeom prst="rect">
            <a:avLst/>
          </a:prstGeom>
        </p:spPr>
        <p:txBody>
          <a:bodyPr lIns="0" tIns="0" rIns="0" bIns="0" rtlCol="0" anchor="t">
            <a:spAutoFit/>
          </a:bodyPr>
          <a:lstStyle/>
          <a:p>
            <a:pPr marL="273348" lvl="1" indent="-136674" algn="l">
              <a:lnSpc>
                <a:spcPts val="2937"/>
              </a:lnSpc>
              <a:buFont typeface="Arial"/>
              <a:buChar char="•"/>
            </a:pPr>
            <a:r>
              <a:rPr lang="en-US" sz="1812" b="1" err="1">
                <a:solidFill>
                  <a:srgbClr val="384653"/>
                </a:solidFill>
                <a:latin typeface="Montserrat Bold"/>
                <a:ea typeface="Montserrat Bold"/>
                <a:cs typeface="Montserrat Bold"/>
                <a:sym typeface="Montserrat Bold"/>
              </a:rPr>
              <a:t>Trình</a:t>
            </a:r>
            <a:r>
              <a:rPr lang="en-US" sz="1812" b="1">
                <a:solidFill>
                  <a:srgbClr val="384653"/>
                </a:solidFill>
                <a:latin typeface="Montserrat Bold"/>
                <a:ea typeface="Montserrat Bold"/>
                <a:cs typeface="Montserrat Bold"/>
                <a:sym typeface="Montserrat Bold"/>
              </a:rPr>
              <a:t> </a:t>
            </a:r>
            <a:r>
              <a:rPr lang="en-US" sz="1812" b="1" err="1">
                <a:solidFill>
                  <a:srgbClr val="384653"/>
                </a:solidFill>
                <a:latin typeface="Montserrat Bold"/>
                <a:ea typeface="Montserrat Bold"/>
                <a:cs typeface="Montserrat Bold"/>
                <a:sym typeface="Montserrat Bold"/>
              </a:rPr>
              <a:t>duyệt</a:t>
            </a:r>
            <a:r>
              <a:rPr lang="en-US" sz="1812" b="1">
                <a:solidFill>
                  <a:srgbClr val="384653"/>
                </a:solidFill>
                <a:latin typeface="Montserrat Bold"/>
                <a:ea typeface="Montserrat Bold"/>
                <a:cs typeface="Montserrat Bold"/>
                <a:sym typeface="Montserrat Bold"/>
              </a:rPr>
              <a:t> Microsoft Edge:</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Được</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sử</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dụng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để</a:t>
            </a:r>
            <a:r>
              <a:rPr lang="en-US" sz="1812">
                <a:solidFill>
                  <a:srgbClr val="384653"/>
                </a:solidFill>
                <a:latin typeface="Montserrat"/>
                <a:ea typeface="Montserrat"/>
                <a:cs typeface="Montserrat"/>
                <a:sym typeface="Montserrat"/>
              </a:rPr>
              <a:t> kiểm thử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xem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trước</a:t>
            </a:r>
            <a:r>
              <a:rPr lang="en-US" sz="1812">
                <a:solidFill>
                  <a:srgbClr val="384653"/>
                </a:solidFill>
                <a:latin typeface="Montserrat"/>
                <a:ea typeface="Montserrat"/>
                <a:cs typeface="Montserrat"/>
                <a:sym typeface="Montserrat"/>
              </a:rPr>
              <a:t> giao diện người dùng của hệ thống, </a:t>
            </a:r>
            <a:r>
              <a:rPr lang="en-US" sz="1812" err="1">
                <a:solidFill>
                  <a:srgbClr val="384653"/>
                </a:solidFill>
                <a:latin typeface="Montserrat"/>
                <a:ea typeface="Montserrat"/>
                <a:cs typeface="Montserrat"/>
                <a:sym typeface="Montserrat"/>
              </a:rPr>
              <a:t>đảm</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bảo</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tính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tương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thích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và</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hiển</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thị</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đúng</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trên</a:t>
            </a:r>
            <a:r>
              <a:rPr lang="en-US" sz="1812">
                <a:solidFill>
                  <a:srgbClr val="384653"/>
                </a:solidFill>
                <a:latin typeface="Montserrat"/>
                <a:ea typeface="Montserrat"/>
                <a:cs typeface="Montserrat"/>
                <a:sym typeface="Montserrat"/>
              </a:rPr>
              <a:t> các </a:t>
            </a:r>
            <a:r>
              <a:rPr lang="en-US" sz="1812" err="1">
                <a:solidFill>
                  <a:srgbClr val="384653"/>
                </a:solidFill>
                <a:latin typeface="Montserrat"/>
                <a:ea typeface="Montserrat"/>
                <a:cs typeface="Montserrat"/>
                <a:sym typeface="Montserrat"/>
              </a:rPr>
              <a:t>trình</a:t>
            </a:r>
            <a:r>
              <a:rPr lang="en-US" sz="1812">
                <a:solidFill>
                  <a:srgbClr val="384653"/>
                </a:solidFill>
                <a:latin typeface="Montserrat"/>
                <a:ea typeface="Montserrat"/>
                <a:cs typeface="Montserrat"/>
                <a:sym typeface="Montserrat"/>
              </a:rPr>
              <a:t> </a:t>
            </a:r>
            <a:r>
              <a:rPr lang="en-US" sz="1812" err="1">
                <a:solidFill>
                  <a:srgbClr val="384653"/>
                </a:solidFill>
                <a:latin typeface="Montserrat"/>
                <a:ea typeface="Montserrat"/>
                <a:cs typeface="Montserrat"/>
                <a:sym typeface="Montserrat"/>
              </a:rPr>
              <a:t>duyệt</a:t>
            </a:r>
            <a:r>
              <a:rPr lang="en-US" sz="1812">
                <a:solidFill>
                  <a:srgbClr val="384653"/>
                </a:solidFill>
                <a:latin typeface="Montserrat"/>
                <a:ea typeface="Montserrat"/>
                <a:cs typeface="Montserrat"/>
                <a:sym typeface="Montserrat"/>
              </a:rPr>
              <a:t> hiện </a:t>
            </a:r>
            <a:r>
              <a:rPr lang="en-US" sz="1812" err="1">
                <a:solidFill>
                  <a:srgbClr val="384653"/>
                </a:solidFill>
                <a:latin typeface="Montserrat"/>
                <a:ea typeface="Montserrat"/>
                <a:cs typeface="Montserrat"/>
                <a:sym typeface="Montserrat"/>
              </a:rPr>
              <a:t>đại</a:t>
            </a:r>
            <a:r>
              <a:rPr lang="en-US" sz="1812">
                <a:solidFill>
                  <a:srgbClr val="384653"/>
                </a:solidFill>
                <a:latin typeface="Montserrat"/>
                <a:ea typeface="Montserrat"/>
                <a:cs typeface="Montserrat"/>
                <a:sym typeface="Montserrat"/>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4108</Words>
  <Application>Microsoft Office PowerPoint</Application>
  <PresentationFormat>Custom</PresentationFormat>
  <Paragraphs>243</Paragraphs>
  <Slides>20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Montserrat</vt:lpstr>
      <vt:lpstr>Montserrat Bold</vt:lpstr>
      <vt:lpstr>Times New Roman</vt:lpstr>
      <vt:lpstr>Barlow Bold</vt:lpstr>
      <vt:lpstr>Calibri</vt:lpstr>
      <vt:lpstr>Times New Roman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Xay-dung-he-thong-quan-ly-san-cau-long (1).pptx</dc:title>
  <dc:creator>khanh</dc:creator>
  <cp:lastModifiedBy>Khánh Quốc</cp:lastModifiedBy>
  <cp:revision>6</cp:revision>
  <dcterms:created xsi:type="dcterms:W3CDTF">2006-08-16T00:00:00Z</dcterms:created>
  <dcterms:modified xsi:type="dcterms:W3CDTF">2026-01-05T09:44:46Z</dcterms:modified>
  <dc:identifier>DAG9g10sC04</dc:identifier>
</cp:coreProperties>
</file>